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0.svg" ContentType="image/svg+xml"/>
  <Override PartName="/ppt/media/image23.svg" ContentType="image/svg+xml"/>
  <Override PartName="/ppt/media/image48.svg" ContentType="image/svg+xml"/>
  <Override PartName="/ppt/media/image5.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86" r:id="rId3"/>
    <p:sldId id="259" r:id="rId4"/>
    <p:sldId id="288" r:id="rId5"/>
    <p:sldId id="257" r:id="rId6"/>
    <p:sldId id="280" r:id="rId7"/>
    <p:sldId id="283" r:id="rId8"/>
    <p:sldId id="261" r:id="rId9"/>
    <p:sldId id="289" r:id="rId10"/>
    <p:sldId id="514" r:id="rId11"/>
    <p:sldId id="308" r:id="rId13"/>
    <p:sldId id="297" r:id="rId14"/>
    <p:sldId id="306" r:id="rId15"/>
    <p:sldId id="307" r:id="rId16"/>
    <p:sldId id="290" r:id="rId17"/>
    <p:sldId id="517" r:id="rId18"/>
    <p:sldId id="518" r:id="rId19"/>
    <p:sldId id="519" r:id="rId20"/>
    <p:sldId id="520" r:id="rId21"/>
    <p:sldId id="521" r:id="rId22"/>
    <p:sldId id="300" r:id="rId23"/>
    <p:sldId id="512" r:id="rId24"/>
    <p:sldId id="524" r:id="rId25"/>
    <p:sldId id="525" r:id="rId26"/>
    <p:sldId id="528" r:id="rId27"/>
    <p:sldId id="268" r:id="rId28"/>
    <p:sldId id="511" r:id="rId29"/>
    <p:sldId id="266" r:id="rId30"/>
    <p:sldId id="276" r:id="rId31"/>
    <p:sldId id="522" r:id="rId32"/>
    <p:sldId id="526" r:id="rId33"/>
    <p:sldId id="272" r:id="rId34"/>
    <p:sldId id="305" r:id="rId35"/>
    <p:sldId id="452" r:id="rId36"/>
    <p:sldId id="527" r:id="rId37"/>
    <p:sldId id="529" r:id="rId38"/>
    <p:sldId id="282" r:id="rId39"/>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84994" autoAdjust="0"/>
  </p:normalViewPr>
  <p:slideViewPr>
    <p:cSldViewPr snapToGrid="0" showGuides="1">
      <p:cViewPr varScale="1">
        <p:scale>
          <a:sx n="83" d="100"/>
          <a:sy n="83" d="100"/>
        </p:scale>
        <p:origin x="45" y="561"/>
      </p:cViewPr>
      <p:guideLst>
        <p:guide orient="horz" pos="2160"/>
        <p:guide pos="3840"/>
      </p:guideLst>
    </p:cSldViewPr>
  </p:slideViewPr>
  <p:notesTextViewPr>
    <p:cViewPr>
      <p:scale>
        <a:sx n="1" d="1"/>
        <a:sy n="1" d="1"/>
      </p:scale>
      <p:origin x="0" y="0"/>
    </p:cViewPr>
  </p:notesTextViewPr>
  <p:sorterViewPr>
    <p:cViewPr>
      <p:scale>
        <a:sx n="100" d="100"/>
        <a:sy n="100" d="100"/>
      </p:scale>
      <p:origin x="0" y="3144"/>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17630-AF99-4E6D-9844-73F8DA085CCE}" type="datetimeFigureOut">
              <a:rPr lang="en-GB" smtClean="0"/>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B07E4-8DB1-4281-BD72-0A495D7836FE}"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5"/>
        <p:cNvGrpSpPr/>
        <p:nvPr/>
      </p:nvGrpSpPr>
      <p:grpSpPr>
        <a:xfrm>
          <a:off x="0" y="0"/>
          <a:ext cx="0" cy="0"/>
          <a:chOff x="0" y="0"/>
          <a:chExt cx="0" cy="0"/>
        </a:xfrm>
      </p:grpSpPr>
      <p:sp>
        <p:nvSpPr>
          <p:cNvPr id="376" name="Google Shape;37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pic>
        <p:nvPicPr>
          <p:cNvPr id="7" name="Picture 6"/>
          <p:cNvPicPr>
            <a:picLocks noChangeAspect="1"/>
          </p:cNvPicPr>
          <p:nvPr userDrawn="1"/>
        </p:nvPicPr>
        <p:blipFill rotWithShape="1">
          <a:blip r:embed="rId2"/>
          <a:srcRect r="29944" b="7954"/>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ectangle 2"/>
          <p:cNvSpPr/>
          <p:nvPr userDrawn="1"/>
        </p:nvSpPr>
        <p:spPr>
          <a:xfrm>
            <a:off x="0" y="0"/>
            <a:ext cx="12192000" cy="8191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28600" y="191605"/>
            <a:ext cx="10515600" cy="507831"/>
          </a:xfrm>
        </p:spPr>
        <p:txBody>
          <a:bodyPr>
            <a:spAutoFit/>
          </a:bodyPr>
          <a:lstStyle>
            <a:lvl1pPr>
              <a:defRPr sz="3000">
                <a:solidFill>
                  <a:schemeClr val="tx1"/>
                </a:solidFill>
                <a:latin typeface="Georgia" panose="02040502050405020303" pitchFamily="18" charset="0"/>
              </a:defRPr>
            </a:lvl1pPr>
          </a:lstStyle>
          <a:p>
            <a:r>
              <a:rPr lang="en-US" dirty="0"/>
              <a:t>Click to edit Master title style</a:t>
            </a:r>
            <a:endParaRPr lang="en-US" dirty="0"/>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cxnSp>
        <p:nvCxnSpPr>
          <p:cNvPr id="8" name="Straight Connector 7"/>
          <p:cNvCxnSpPr/>
          <p:nvPr userDrawn="1"/>
        </p:nvCxnSpPr>
        <p:spPr>
          <a:xfrm>
            <a:off x="0" y="6457950"/>
            <a:ext cx="96084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Slide Number Placeholder 5"/>
          <p:cNvSpPr>
            <a:spLocks noGrp="1"/>
          </p:cNvSpPr>
          <p:nvPr>
            <p:ph type="sldNum" sz="quarter" idx="4"/>
          </p:nvPr>
        </p:nvSpPr>
        <p:spPr>
          <a:xfrm>
            <a:off x="11639549" y="6350000"/>
            <a:ext cx="390525" cy="2889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89B12-CB4D-4236-BBC8-148B142B185D}" type="slidenum">
              <a:rPr lang="en-US" smtClean="0"/>
            </a:fld>
            <a:endParaRPr lang="en-US"/>
          </a:p>
        </p:txBody>
      </p:sp>
      <p:pic>
        <p:nvPicPr>
          <p:cNvPr id="8" name="Picture 7"/>
          <p:cNvPicPr>
            <a:picLocks noChangeAspect="1"/>
          </p:cNvPicPr>
          <p:nvPr userDrawn="1"/>
        </p:nvPicPr>
        <p:blipFill rotWithShape="1">
          <a:blip r:embed="rId12"/>
          <a:srcRect t="7383" r="1000"/>
          <a:stretch>
            <a:fillRect/>
          </a:stretch>
        </p:blipFill>
        <p:spPr>
          <a:xfrm>
            <a:off x="9774543" y="6329532"/>
            <a:ext cx="1592034" cy="3299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webp"/><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3.sv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3.svg"/><Relationship Id="rId1"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3.svg"/><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image" Target="../media/image37.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8.svg"/><Relationship Id="rId3" Type="http://schemas.openxmlformats.org/officeDocument/2006/relationships/image" Target="../media/image47.jpeg"/><Relationship Id="rId2" Type="http://schemas.microsoft.com/office/2007/relationships/hdphoto" Target="../media/image46.wdp"/><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49.png"/><Relationship Id="rId2" Type="http://schemas.microsoft.com/office/2007/relationships/media" Target="../media/media1.mp4"/><Relationship Id="rId1" Type="http://schemas.openxmlformats.org/officeDocument/2006/relationships/video" Target="../media/media1.mp4"/></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jpe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0" Type="http://schemas.openxmlformats.org/officeDocument/2006/relationships/slideLayout" Target="../slideLayouts/slideLayout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livechennai.com/get_goldrate_history.asp" TargetMode="External"/><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p:cNvSpPr>
            <a:spLocks noGrp="1" noRot="1" noChangeAspect="1" noMove="1" noResize="1" noEditPoints="1" noAdjustHandles="1" noChangeArrowheads="1" noChangeShapeType="1" noTextEdit="1"/>
          </p:cNvSpPr>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p:cNvSpPr>
            <a:spLocks noGrp="1" noRot="1" noChangeAspect="1" noMove="1" noResize="1" noEditPoints="1" noAdjustHandles="1" noChangeArrowheads="1" noChangeShapeType="1" noTextEdit="1"/>
          </p:cNvSpPr>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GB" sz="7200" b="1" dirty="0">
                <a:ln w="12700">
                  <a:solidFill>
                    <a:schemeClr val="accent1"/>
                  </a:solidFill>
                  <a:prstDash val="solid"/>
                </a:ln>
                <a:effectLst>
                  <a:outerShdw dist="38100" dir="2640000" algn="bl" rotWithShape="0">
                    <a:schemeClr val="accent1"/>
                  </a:outerShdw>
                </a:effectLst>
                <a:latin typeface="+mj-lt"/>
                <a:ea typeface="+mj-ea"/>
                <a:cs typeface="+mj-cs"/>
              </a:rPr>
              <a:t>GOLD BOND or GENERAL BONDS </a:t>
            </a:r>
            <a:endParaRPr lang="en-US" sz="7200" b="1" dirty="0">
              <a:ln w="12700">
                <a:solidFill>
                  <a:schemeClr val="accent1"/>
                </a:solidFill>
                <a:prstDash val="solid"/>
              </a:ln>
              <a:effectLst>
                <a:outerShdw dist="38100" dir="2640000" algn="bl" rotWithShape="0">
                  <a:schemeClr val="accent1"/>
                </a:outerShdw>
              </a:effectLst>
              <a:latin typeface="+mj-lt"/>
              <a:ea typeface="+mj-ea"/>
              <a:cs typeface="+mj-cs"/>
            </a:endParaRPr>
          </a:p>
        </p:txBody>
      </p:sp>
      <p:sp>
        <p:nvSpPr>
          <p:cNvPr id="15" name="Rectangle 14"/>
          <p:cNvSpPr>
            <a:spLocks noGrp="1" noRot="1" noChangeAspect="1" noMove="1" noResize="1" noEditPoints="1" noAdjustHandles="1" noChangeArrowheads="1" noChangeShapeType="1" noTextEdit="1"/>
          </p:cNvSpPr>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1"/>
          <a:stretch>
            <a:fillRect/>
          </a:stretch>
        </p:blipFill>
        <p:spPr>
          <a:xfrm>
            <a:off x="10801193" y="6502400"/>
            <a:ext cx="1390806" cy="355600"/>
          </a:xfrm>
          <a:prstGeom prst="rect">
            <a:avLst/>
          </a:prstGeom>
        </p:spPr>
      </p:pic>
      <p:pic>
        <p:nvPicPr>
          <p:cNvPr id="8" name="Picture 7"/>
          <p:cNvPicPr>
            <a:picLocks noChangeAspect="1"/>
          </p:cNvPicPr>
          <p:nvPr/>
        </p:nvPicPr>
        <p:blipFill>
          <a:blip r:embed="rId2"/>
          <a:stretch>
            <a:fillRect/>
          </a:stretch>
        </p:blipFill>
        <p:spPr>
          <a:xfrm>
            <a:off x="10668003" y="0"/>
            <a:ext cx="1523996" cy="42672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632" y="340473"/>
            <a:ext cx="2179311" cy="21107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chemeClr val="tx2">
                    <a:lumMod val="50000"/>
                  </a:schemeClr>
                </a:solidFill>
                <a:latin typeface="Times New Roman" panose="02020603050405020304" pitchFamily="18" charset="0"/>
                <a:cs typeface="Times New Roman" panose="02020603050405020304" pitchFamily="18" charset="0"/>
              </a:rPr>
              <a:t>Data Processing for Standard Gold/SGB</a:t>
            </a:r>
            <a:endParaRPr lang="en-GB"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50417" y="951398"/>
            <a:ext cx="11356526" cy="4401205"/>
          </a:xfrm>
          <a:prstGeom prst="rect">
            <a:avLst/>
          </a:prstGeom>
          <a:noFill/>
        </p:spPr>
        <p:txBody>
          <a:bodyPr wrap="square">
            <a:spAutoFit/>
          </a:bodyPr>
          <a:lstStyle/>
          <a:p>
            <a:pPr marL="285750" indent="-285750">
              <a:buFont typeface="Wingdings" panose="05000000000000000000" pitchFamily="2" charset="2"/>
              <a:buChar char="Ø"/>
            </a:pPr>
            <a:r>
              <a:rPr lang="en-GB" sz="2000" dirty="0">
                <a:solidFill>
                  <a:srgbClr val="000000"/>
                </a:solidFill>
                <a:latin typeface="Calibri" panose="020F0502020204030204" pitchFamily="34" charset="0"/>
              </a:rPr>
              <a:t>Initial dataset was having rows 2474 and  3 columns. </a:t>
            </a:r>
            <a:endParaRPr lang="en-GB" sz="2000" dirty="0">
              <a:solidFill>
                <a:srgbClr val="000000"/>
              </a:solidFill>
              <a:latin typeface="Calibri" panose="020F0502020204030204" pitchFamily="34" charset="0"/>
            </a:endParaRPr>
          </a:p>
          <a:p>
            <a:pPr marL="285750" indent="-285750">
              <a:buFont typeface="Wingdings" panose="05000000000000000000" pitchFamily="2" charset="2"/>
              <a:buChar char="Ø"/>
            </a:pPr>
            <a:r>
              <a:rPr lang="en-GB" sz="2000" dirty="0">
                <a:solidFill>
                  <a:srgbClr val="000000"/>
                </a:solidFill>
                <a:latin typeface="Calibri" panose="020F0502020204030204" pitchFamily="34" charset="0"/>
              </a:rPr>
              <a:t>Following steps were taken to perform Exploratory Data Analysis using Python:</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Checked existence of NULL values, resulted in no “NA” value present.</a:t>
            </a:r>
            <a:endParaRPr lang="en-GB" sz="2000" dirty="0">
              <a:solidFill>
                <a:srgbClr val="000000"/>
              </a:solidFill>
              <a:latin typeface="Calibri" panose="020F0502020204030204" pitchFamily="34" charset="0"/>
            </a:endParaRPr>
          </a:p>
          <a:p>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Selected 2 features (Date and Price) which would help to accomplish our purpose.</a:t>
            </a:r>
            <a:endParaRPr lang="en-GB" sz="2000" dirty="0">
              <a:solidFill>
                <a:srgbClr val="000000"/>
              </a:solidFill>
              <a:latin typeface="Calibri" panose="020F0502020204030204" pitchFamily="34" charset="0"/>
            </a:endParaRPr>
          </a:p>
          <a:p>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Filled missing “Dates” in data set and “Pure Gold Prices” filled by Filled the missing dates in the 	data set and price was filled by using forward fill imputation.</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Final data set has 2496 rows and 2 columns.</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Checked Correlation using pair-plot and also checked seasonality.</a:t>
            </a:r>
            <a:endParaRPr lang="en-GB" sz="2000" dirty="0">
              <a:solidFill>
                <a:srgbClr val="000000"/>
              </a:solidFill>
              <a:latin typeface="Calibri" panose="020F0502020204030204" pitchFamily="34" charset="0"/>
            </a:endParaRPr>
          </a:p>
          <a:p>
            <a:r>
              <a:rPr lang="en-GB" sz="2000" dirty="0"/>
              <a:t> </a:t>
            </a:r>
            <a:endParaRPr lang="en-GB" sz="2000" dirty="0"/>
          </a:p>
        </p:txBody>
      </p:sp>
      <p:pic>
        <p:nvPicPr>
          <p:cNvPr id="6" name="Graphic 5" descr="Research"/>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38250" y="1941503"/>
            <a:ext cx="255813" cy="255813"/>
          </a:xfrm>
          <a:prstGeom prst="rect">
            <a:avLst/>
          </a:prstGeom>
        </p:spPr>
      </p:pic>
      <p:pic>
        <p:nvPicPr>
          <p:cNvPr id="7" name="Graphic 6" descr="Research"/>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38249" y="2549559"/>
            <a:ext cx="255813" cy="255813"/>
          </a:xfrm>
          <a:prstGeom prst="rect">
            <a:avLst/>
          </a:prstGeom>
        </p:spPr>
      </p:pic>
      <p:pic>
        <p:nvPicPr>
          <p:cNvPr id="8" name="Graphic 7" descr="Research"/>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38247" y="3157615"/>
            <a:ext cx="255813" cy="255813"/>
          </a:xfrm>
          <a:prstGeom prst="rect">
            <a:avLst/>
          </a:prstGeom>
        </p:spPr>
      </p:pic>
      <p:pic>
        <p:nvPicPr>
          <p:cNvPr id="9" name="Graphic 8" descr="Research"/>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95127" y="4677755"/>
            <a:ext cx="255813" cy="255813"/>
          </a:xfrm>
          <a:prstGeom prst="rect">
            <a:avLst/>
          </a:prstGeom>
        </p:spPr>
      </p:pic>
      <p:pic>
        <p:nvPicPr>
          <p:cNvPr id="12" name="Graphic 8" descr="Research"/>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74695" y="4069699"/>
            <a:ext cx="255813" cy="255813"/>
          </a:xfrm>
          <a:prstGeom prst="rect">
            <a:avLst/>
          </a:prstGeom>
        </p:spPr>
      </p:pic>
      <p:pic>
        <p:nvPicPr>
          <p:cNvPr id="10" name="Graphic 9" descr="Datab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587" y="3781835"/>
            <a:ext cx="2563032" cy="25630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926" y="3305897"/>
            <a:ext cx="7561320" cy="901785"/>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EDA - </a:t>
            </a:r>
            <a:r>
              <a:rPr lang="en-GB" b="1" dirty="0">
                <a:solidFill>
                  <a:schemeClr val="tx2">
                    <a:lumMod val="50000"/>
                  </a:schemeClr>
                </a:solidFill>
                <a:latin typeface="Times New Roman" panose="02020603050405020304" pitchFamily="18" charset="0"/>
                <a:cs typeface="Times New Roman" panose="02020603050405020304" pitchFamily="18" charset="0"/>
              </a:rPr>
              <a:t>Standard Gold/SGB</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12" name="TextBox 11"/>
          <p:cNvSpPr txBox="1"/>
          <p:nvPr/>
        </p:nvSpPr>
        <p:spPr>
          <a:xfrm>
            <a:off x="742950" y="2013235"/>
            <a:ext cx="2906485" cy="646331"/>
          </a:xfrm>
          <a:prstGeom prst="rect">
            <a:avLst/>
          </a:prstGeom>
          <a:noFill/>
        </p:spPr>
        <p:txBody>
          <a:bodyPr wrap="square" rtlCol="0">
            <a:spAutoFit/>
          </a:bodyPr>
          <a:lstStyle/>
          <a:p>
            <a:endParaRPr lang="en-GB" dirty="0">
              <a:solidFill>
                <a:srgbClr val="000000"/>
              </a:solidFill>
              <a:latin typeface="Roboto" panose="02000000000000000000" pitchFamily="2" charset="0"/>
              <a:cs typeface="Times New Roman" panose="02020603050405020304" pitchFamily="18" charset="0"/>
            </a:endParaRPr>
          </a:p>
          <a:p>
            <a:endParaRPr lang="en-GB" dirty="0"/>
          </a:p>
        </p:txBody>
      </p:sp>
      <p:pic>
        <p:nvPicPr>
          <p:cNvPr id="7" name="Picture 6"/>
          <p:cNvPicPr>
            <a:picLocks noChangeAspect="1"/>
          </p:cNvPicPr>
          <p:nvPr/>
        </p:nvPicPr>
        <p:blipFill>
          <a:blip r:embed="rId1"/>
          <a:stretch>
            <a:fillRect/>
          </a:stretch>
        </p:blipFill>
        <p:spPr>
          <a:xfrm>
            <a:off x="1486437" y="1041516"/>
            <a:ext cx="9314896" cy="4528761"/>
          </a:xfrm>
          <a:prstGeom prst="rect">
            <a:avLst/>
          </a:prstGeom>
        </p:spPr>
      </p:pic>
      <p:sp>
        <p:nvSpPr>
          <p:cNvPr id="11" name="TextBox 10"/>
          <p:cNvSpPr txBox="1"/>
          <p:nvPr/>
        </p:nvSpPr>
        <p:spPr>
          <a:xfrm>
            <a:off x="1197511" y="5563845"/>
            <a:ext cx="10344631" cy="707886"/>
          </a:xfrm>
          <a:prstGeom prst="rect">
            <a:avLst/>
          </a:prstGeom>
          <a:noFill/>
        </p:spPr>
        <p:txBody>
          <a:bodyPr wrap="square" rtlCol="0">
            <a:spAutoFit/>
          </a:bodyPr>
          <a:lstStyle/>
          <a:p>
            <a:r>
              <a:rPr lang="en-GB" sz="2000" dirty="0">
                <a:solidFill>
                  <a:srgbClr val="000000"/>
                </a:solidFill>
                <a:latin typeface="Calibri" panose="020F0502020204030204" pitchFamily="34" charset="0"/>
              </a:rPr>
              <a:t>Here this plots are of Autocorrelation and Partial Autocorrelation which gives us the values for the hyperparameter which is P &amp; Q.</a:t>
            </a:r>
            <a:endParaRPr lang="en-GB" sz="2000" dirty="0">
              <a:solidFill>
                <a:srgbClr val="000000"/>
              </a:solidFill>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926" y="3305897"/>
            <a:ext cx="7561320" cy="901785"/>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EDA – Standard Gold</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12" name="TextBox 11"/>
          <p:cNvSpPr txBox="1"/>
          <p:nvPr/>
        </p:nvSpPr>
        <p:spPr>
          <a:xfrm>
            <a:off x="742950" y="2013235"/>
            <a:ext cx="2906485" cy="646331"/>
          </a:xfrm>
          <a:prstGeom prst="rect">
            <a:avLst/>
          </a:prstGeom>
          <a:noFill/>
        </p:spPr>
        <p:txBody>
          <a:bodyPr wrap="square" rtlCol="0">
            <a:spAutoFit/>
          </a:bodyPr>
          <a:lstStyle/>
          <a:p>
            <a:endParaRPr lang="en-GB" dirty="0">
              <a:solidFill>
                <a:srgbClr val="000000"/>
              </a:solidFill>
              <a:latin typeface="Roboto" panose="02000000000000000000" pitchFamily="2" charset="0"/>
              <a:cs typeface="Times New Roman" panose="02020603050405020304" pitchFamily="18" charset="0"/>
            </a:endParaRPr>
          </a:p>
          <a:p>
            <a:endParaRPr lang="en-GB"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1765" y="1055281"/>
            <a:ext cx="5886717" cy="3168709"/>
          </a:xfrm>
          <a:prstGeom prst="rect">
            <a:avLst/>
          </a:prstGeom>
        </p:spPr>
      </p:pic>
      <p:sp>
        <p:nvSpPr>
          <p:cNvPr id="10" name="TextBox 9"/>
          <p:cNvSpPr txBox="1"/>
          <p:nvPr/>
        </p:nvSpPr>
        <p:spPr>
          <a:xfrm>
            <a:off x="2103663" y="4276959"/>
            <a:ext cx="3091543" cy="338554"/>
          </a:xfrm>
          <a:prstGeom prst="rect">
            <a:avLst/>
          </a:prstGeom>
          <a:noFill/>
        </p:spPr>
        <p:txBody>
          <a:bodyPr wrap="square" rtlCol="0">
            <a:spAutoFit/>
          </a:bodyPr>
          <a:lstStyle/>
          <a:p>
            <a:r>
              <a:rPr lang="en-GB" sz="1600" b="1" dirty="0"/>
              <a:t>Fig: Histogram representation</a:t>
            </a:r>
            <a:endParaRPr lang="en-GB" sz="1600" b="1"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8321" y="1128152"/>
            <a:ext cx="4857750" cy="3062827"/>
          </a:xfrm>
          <a:prstGeom prst="rect">
            <a:avLst/>
          </a:prstGeom>
        </p:spPr>
      </p:pic>
      <p:sp>
        <p:nvSpPr>
          <p:cNvPr id="15" name="TextBox 14"/>
          <p:cNvSpPr txBox="1"/>
          <p:nvPr/>
        </p:nvSpPr>
        <p:spPr>
          <a:xfrm>
            <a:off x="8010446" y="4313215"/>
            <a:ext cx="2873829" cy="338554"/>
          </a:xfrm>
          <a:prstGeom prst="rect">
            <a:avLst/>
          </a:prstGeom>
          <a:noFill/>
        </p:spPr>
        <p:txBody>
          <a:bodyPr wrap="square" rtlCol="0">
            <a:spAutoFit/>
          </a:bodyPr>
          <a:lstStyle/>
          <a:p>
            <a:r>
              <a:rPr lang="en-GB" sz="1600" b="1" dirty="0"/>
              <a:t>Fig: Q-Q plot representation</a:t>
            </a:r>
            <a:endParaRPr lang="en-GB" sz="1600" b="1" dirty="0"/>
          </a:p>
        </p:txBody>
      </p:sp>
      <p:sp>
        <p:nvSpPr>
          <p:cNvPr id="2" name="TextBox 1"/>
          <p:cNvSpPr txBox="1"/>
          <p:nvPr/>
        </p:nvSpPr>
        <p:spPr>
          <a:xfrm>
            <a:off x="491765" y="4909457"/>
            <a:ext cx="4703441" cy="1015663"/>
          </a:xfrm>
          <a:prstGeom prst="rect">
            <a:avLst/>
          </a:prstGeom>
          <a:noFill/>
        </p:spPr>
        <p:txBody>
          <a:bodyPr wrap="square" rtlCol="0">
            <a:spAutoFit/>
          </a:bodyPr>
          <a:lstStyle/>
          <a:p>
            <a:r>
              <a:rPr lang="en-GB" sz="2000" dirty="0">
                <a:solidFill>
                  <a:srgbClr val="000000"/>
                </a:solidFill>
                <a:latin typeface="Calibri" panose="020F0502020204030204" pitchFamily="34" charset="0"/>
              </a:rPr>
              <a:t>Data is not normally distributed and observed most data lies between 2400 to 3600.</a:t>
            </a:r>
            <a:endParaRPr lang="en-GB" sz="2000" dirty="0">
              <a:solidFill>
                <a:srgbClr val="000000"/>
              </a:solidFill>
              <a:latin typeface="Calibri" panose="020F0502020204030204" pitchFamily="34" charset="0"/>
            </a:endParaRPr>
          </a:p>
        </p:txBody>
      </p:sp>
      <p:sp>
        <p:nvSpPr>
          <p:cNvPr id="16" name="TextBox 15"/>
          <p:cNvSpPr txBox="1"/>
          <p:nvPr/>
        </p:nvSpPr>
        <p:spPr>
          <a:xfrm>
            <a:off x="6781799" y="4837310"/>
            <a:ext cx="4784271" cy="1015663"/>
          </a:xfrm>
          <a:prstGeom prst="rect">
            <a:avLst/>
          </a:prstGeom>
          <a:noFill/>
        </p:spPr>
        <p:txBody>
          <a:bodyPr wrap="square">
            <a:spAutoFit/>
          </a:bodyPr>
          <a:lstStyle/>
          <a:p>
            <a:r>
              <a:rPr lang="en-US" sz="2000" dirty="0">
                <a:solidFill>
                  <a:srgbClr val="000000"/>
                </a:solidFill>
                <a:latin typeface="Calibri" panose="020F0502020204030204" pitchFamily="34" charset="0"/>
              </a:rPr>
              <a:t>It show the positive uptrend of the asset class with sustainable growth through pertinent quarters.</a:t>
            </a:r>
            <a:endParaRPr lang="en-GB" sz="2000" dirty="0">
              <a:solidFill>
                <a:srgbClr val="000000"/>
              </a:solidFill>
              <a:latin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926" y="3305897"/>
            <a:ext cx="7561320" cy="901785"/>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EDA – Standard Gold</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12" name="TextBox 11"/>
          <p:cNvSpPr txBox="1"/>
          <p:nvPr/>
        </p:nvSpPr>
        <p:spPr>
          <a:xfrm>
            <a:off x="742950" y="2013235"/>
            <a:ext cx="2906485" cy="646331"/>
          </a:xfrm>
          <a:prstGeom prst="rect">
            <a:avLst/>
          </a:prstGeom>
          <a:noFill/>
        </p:spPr>
        <p:txBody>
          <a:bodyPr wrap="square" rtlCol="0">
            <a:spAutoFit/>
          </a:bodyPr>
          <a:lstStyle/>
          <a:p>
            <a:endParaRPr lang="en-GB" dirty="0">
              <a:solidFill>
                <a:srgbClr val="000000"/>
              </a:solidFill>
              <a:latin typeface="Roboto" panose="02000000000000000000" pitchFamily="2" charset="0"/>
              <a:cs typeface="Times New Roman" panose="02020603050405020304" pitchFamily="18" charset="0"/>
            </a:endParaRPr>
          </a:p>
          <a:p>
            <a:endParaRPr lang="en-GB" dirty="0"/>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5414" y="1144665"/>
            <a:ext cx="6955971" cy="4568670"/>
          </a:xfrm>
          <a:prstGeom prst="rect">
            <a:avLst/>
          </a:prstGeom>
        </p:spPr>
      </p:pic>
      <p:sp>
        <p:nvSpPr>
          <p:cNvPr id="15" name="TextBox 14"/>
          <p:cNvSpPr txBox="1"/>
          <p:nvPr/>
        </p:nvSpPr>
        <p:spPr>
          <a:xfrm>
            <a:off x="3325585" y="5789232"/>
            <a:ext cx="6096000" cy="369332"/>
          </a:xfrm>
          <a:prstGeom prst="rect">
            <a:avLst/>
          </a:prstGeom>
          <a:noFill/>
        </p:spPr>
        <p:txBody>
          <a:bodyPr wrap="square">
            <a:spAutoFit/>
          </a:bodyPr>
          <a:lstStyle/>
          <a:p>
            <a:r>
              <a:rPr lang="en-GB" sz="1800" b="1" dirty="0"/>
              <a:t>Fig: Seasonality Graph</a:t>
            </a:r>
            <a:endParaRPr lang="en-GB" sz="1800" b="1" dirty="0"/>
          </a:p>
        </p:txBody>
      </p:sp>
      <p:sp>
        <p:nvSpPr>
          <p:cNvPr id="16" name="TextBox 15"/>
          <p:cNvSpPr txBox="1"/>
          <p:nvPr/>
        </p:nvSpPr>
        <p:spPr>
          <a:xfrm>
            <a:off x="8681357" y="1605643"/>
            <a:ext cx="2645229" cy="1323439"/>
          </a:xfrm>
          <a:prstGeom prst="rect">
            <a:avLst/>
          </a:prstGeom>
          <a:noFill/>
        </p:spPr>
        <p:txBody>
          <a:bodyPr wrap="square" rtlCol="0">
            <a:spAutoFit/>
          </a:bodyPr>
          <a:lstStyle/>
          <a:p>
            <a:r>
              <a:rPr lang="en-GB" sz="2000" dirty="0">
                <a:solidFill>
                  <a:srgbClr val="000000"/>
                </a:solidFill>
                <a:latin typeface="Calibri" panose="020F0502020204030204" pitchFamily="34" charset="0"/>
              </a:rPr>
              <a:t>In this graph, the data is showing upward trend and there is no seasonality in the data.</a:t>
            </a:r>
            <a:endParaRPr lang="en-GB" sz="2000" dirty="0">
              <a:solidFill>
                <a:srgbClr val="000000"/>
              </a:solidFill>
              <a:latin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161926" y="3305897"/>
            <a:ext cx="7561320" cy="901785"/>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GENERAL BONDS</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2" name="TextBox 1"/>
          <p:cNvSpPr txBox="1"/>
          <p:nvPr/>
        </p:nvSpPr>
        <p:spPr>
          <a:xfrm>
            <a:off x="609599" y="916606"/>
            <a:ext cx="10553700" cy="1292662"/>
          </a:xfrm>
          <a:prstGeom prst="rect">
            <a:avLst/>
          </a:prstGeom>
          <a:noFill/>
        </p:spPr>
        <p:txBody>
          <a:bodyPr wrap="square" rtlCol="0">
            <a:spAutoFit/>
          </a:bodyPr>
          <a:lstStyle/>
          <a:p>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sz="2000" dirty="0">
                <a:solidFill>
                  <a:srgbClr val="000000"/>
                </a:solidFill>
                <a:latin typeface="Calibri" panose="020F0502020204030204" pitchFamily="34" charset="0"/>
              </a:rPr>
              <a:t>A Bond is </a:t>
            </a:r>
            <a:r>
              <a:rPr lang="en-GB" sz="2000" b="1" dirty="0">
                <a:solidFill>
                  <a:srgbClr val="000000"/>
                </a:solidFill>
                <a:latin typeface="Calibri" panose="020F0502020204030204" pitchFamily="34" charset="0"/>
              </a:rPr>
              <a:t>loan from an investor to a borrower such as a company or government</a:t>
            </a:r>
            <a:r>
              <a:rPr lang="en-GB" sz="2000" dirty="0">
                <a:solidFill>
                  <a:srgbClr val="000000"/>
                </a:solidFill>
                <a:latin typeface="Calibri" panose="020F0502020204030204" pitchFamily="34" charset="0"/>
              </a:rPr>
              <a:t>. The borrower uses the money to fund its operations, and the investor receives interest on the investment. The market value of a bond can change over time.</a:t>
            </a:r>
            <a:endParaRPr lang="en-GB" sz="2000" dirty="0">
              <a:solidFill>
                <a:srgbClr val="000000"/>
              </a:solidFill>
              <a:latin typeface="Calibri" panose="020F0502020204030204" pitchFamily="34" charset="0"/>
            </a:endParaRPr>
          </a:p>
        </p:txBody>
      </p:sp>
      <p:sp>
        <p:nvSpPr>
          <p:cNvPr id="12" name="TextBox 11"/>
          <p:cNvSpPr txBox="1"/>
          <p:nvPr/>
        </p:nvSpPr>
        <p:spPr>
          <a:xfrm>
            <a:off x="742950" y="2013235"/>
            <a:ext cx="2906485" cy="646331"/>
          </a:xfrm>
          <a:prstGeom prst="rect">
            <a:avLst/>
          </a:prstGeom>
          <a:noFill/>
        </p:spPr>
        <p:txBody>
          <a:bodyPr wrap="square" rtlCol="0">
            <a:spAutoFit/>
          </a:bodyPr>
          <a:lstStyle/>
          <a:p>
            <a:endParaRPr lang="en-GB" dirty="0">
              <a:solidFill>
                <a:srgbClr val="000000"/>
              </a:solidFill>
              <a:latin typeface="Roboto" panose="02000000000000000000" pitchFamily="2" charset="0"/>
              <a:cs typeface="Times New Roman" panose="02020603050405020304" pitchFamily="18" charset="0"/>
            </a:endParaRPr>
          </a:p>
          <a:p>
            <a:endParaRPr lang="en-GB" dirty="0"/>
          </a:p>
        </p:txBody>
      </p:sp>
      <p:sp>
        <p:nvSpPr>
          <p:cNvPr id="14" name="Rectangle: Rounded Corners 13"/>
          <p:cNvSpPr/>
          <p:nvPr/>
        </p:nvSpPr>
        <p:spPr>
          <a:xfrm>
            <a:off x="1591356" y="2750632"/>
            <a:ext cx="2857500" cy="111052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Average returns</a:t>
            </a:r>
            <a:endParaRPr lang="en-GB" dirty="0">
              <a:solidFill>
                <a:schemeClr val="bg1"/>
              </a:solidFill>
              <a:latin typeface="Times New Roman" panose="02020603050405020304" pitchFamily="18" charset="0"/>
              <a:cs typeface="Times New Roman" panose="02020603050405020304" pitchFamily="18" charset="0"/>
            </a:endParaRPr>
          </a:p>
          <a:p>
            <a:r>
              <a:rPr lang="en-GB" sz="1800" dirty="0">
                <a:effectLst/>
                <a:latin typeface="Times New Roman" panose="02020603050405020304" pitchFamily="18" charset="0"/>
                <a:ea typeface="Calibri" panose="020F0502020204030204" pitchFamily="34" charset="0"/>
                <a:cs typeface="Times New Roman" panose="02020603050405020304" pitchFamily="18" charset="0"/>
              </a:rPr>
              <a:t>Risks</a:t>
            </a:r>
            <a:endParaRPr lang="en-GB"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5" name="Table 15"/>
          <p:cNvGraphicFramePr>
            <a:graphicFrameLocks noGrp="1"/>
          </p:cNvGraphicFramePr>
          <p:nvPr/>
        </p:nvGraphicFramePr>
        <p:xfrm>
          <a:off x="5742214" y="2336400"/>
          <a:ext cx="4961844" cy="2794183"/>
        </p:xfrm>
        <a:graphic>
          <a:graphicData uri="http://schemas.openxmlformats.org/drawingml/2006/table">
            <a:tbl>
              <a:tblPr firstRow="1" bandRow="1">
                <a:tableStyleId>{5C22544A-7EE6-4342-B048-85BDC9FD1C3A}</a:tableStyleId>
              </a:tblPr>
              <a:tblGrid>
                <a:gridCol w="2479264"/>
                <a:gridCol w="2482580"/>
              </a:tblGrid>
              <a:tr h="273781">
                <a:tc>
                  <a:txBody>
                    <a:bodyPr/>
                    <a:lstStyle/>
                    <a:p>
                      <a:r>
                        <a:rPr lang="en-GB" sz="1200" dirty="0"/>
                        <a:t>Pros</a:t>
                      </a:r>
                      <a:endParaRPr lang="en-GB" sz="1200" dirty="0"/>
                    </a:p>
                  </a:txBody>
                  <a:tcPr/>
                </a:tc>
                <a:tc>
                  <a:txBody>
                    <a:bodyPr/>
                    <a:lstStyle/>
                    <a:p>
                      <a:r>
                        <a:rPr lang="en-GB" sz="1200" dirty="0"/>
                        <a:t>Cons</a:t>
                      </a:r>
                      <a:endParaRPr lang="en-GB" sz="1200" dirty="0"/>
                    </a:p>
                  </a:txBody>
                  <a:tcPr/>
                </a:tc>
              </a:tr>
              <a:tr h="273781">
                <a:tc>
                  <a:txBody>
                    <a:bodyPr/>
                    <a:lstStyle/>
                    <a:p>
                      <a:r>
                        <a:rPr lang="en-GB" sz="1200" kern="1200" dirty="0">
                          <a:solidFill>
                            <a:schemeClr val="dk1"/>
                          </a:solidFill>
                          <a:effectLst/>
                          <a:latin typeface="+mn-lt"/>
                          <a:ea typeface="+mn-ea"/>
                          <a:cs typeface="+mn-cs"/>
                        </a:rPr>
                        <a:t>Relatively safe</a:t>
                      </a:r>
                      <a:endParaRPr lang="en-GB" sz="1200" dirty="0"/>
                    </a:p>
                  </a:txBody>
                  <a:tcPr/>
                </a:tc>
                <a:tc>
                  <a:txBody>
                    <a:bodyPr/>
                    <a:lstStyle/>
                    <a:p>
                      <a:r>
                        <a:rPr lang="en-GB" sz="1200" kern="1200" dirty="0">
                          <a:solidFill>
                            <a:schemeClr val="dk1"/>
                          </a:solidFill>
                          <a:effectLst/>
                          <a:latin typeface="+mn-lt"/>
                          <a:ea typeface="+mn-ea"/>
                          <a:cs typeface="+mn-cs"/>
                        </a:rPr>
                        <a:t>Low interest rates</a:t>
                      </a:r>
                      <a:endParaRPr lang="en-GB" sz="1200" dirty="0"/>
                    </a:p>
                  </a:txBody>
                  <a:tcPr/>
                </a:tc>
              </a:tr>
              <a:tr h="465428">
                <a:tc>
                  <a:txBody>
                    <a:bodyPr/>
                    <a:lstStyle/>
                    <a:p>
                      <a:r>
                        <a:rPr lang="en-GB" sz="1200" kern="1200" dirty="0">
                          <a:solidFill>
                            <a:schemeClr val="dk1"/>
                          </a:solidFill>
                          <a:effectLst/>
                          <a:latin typeface="+mn-lt"/>
                          <a:ea typeface="+mn-ea"/>
                          <a:cs typeface="+mn-cs"/>
                        </a:rPr>
                        <a:t>Create a balancing force in portfolio</a:t>
                      </a:r>
                      <a:endParaRPr lang="en-GB" sz="1200" dirty="0"/>
                    </a:p>
                  </a:txBody>
                  <a:tcPr/>
                </a:tc>
                <a:tc>
                  <a:txBody>
                    <a:bodyPr/>
                    <a:lstStyle/>
                    <a:p>
                      <a:r>
                        <a:rPr lang="en-GB" sz="1200" kern="1200" dirty="0">
                          <a:solidFill>
                            <a:schemeClr val="dk1"/>
                          </a:solidFill>
                          <a:effectLst/>
                          <a:latin typeface="+mn-lt"/>
                          <a:ea typeface="+mn-ea"/>
                          <a:cs typeface="+mn-cs"/>
                        </a:rPr>
                        <a:t>Difficulty in selling the bond you own</a:t>
                      </a:r>
                      <a:endParaRPr lang="en-GB" sz="1200" dirty="0"/>
                    </a:p>
                  </a:txBody>
                  <a:tcPr/>
                </a:tc>
              </a:tr>
              <a:tr h="848721">
                <a:tc>
                  <a:txBody>
                    <a:bodyPr/>
                    <a:lstStyle/>
                    <a:p>
                      <a:r>
                        <a:rPr lang="en-GB" sz="1200" kern="1200" dirty="0">
                          <a:solidFill>
                            <a:schemeClr val="dk1"/>
                          </a:solidFill>
                          <a:effectLst/>
                          <a:latin typeface="+mn-lt"/>
                          <a:ea typeface="+mn-ea"/>
                          <a:cs typeface="+mn-cs"/>
                        </a:rPr>
                        <a:t>A form of fixed-income</a:t>
                      </a:r>
                      <a:endParaRPr lang="en-GB" sz="1200" dirty="0"/>
                    </a:p>
                  </a:txBody>
                  <a:tcPr/>
                </a:tc>
                <a:tc>
                  <a:txBody>
                    <a:bodyPr/>
                    <a:lstStyle/>
                    <a:p>
                      <a:r>
                        <a:rPr lang="en-GB" sz="1200" kern="1200" dirty="0">
                          <a:solidFill>
                            <a:schemeClr val="dk1"/>
                          </a:solidFill>
                          <a:effectLst/>
                          <a:latin typeface="+mn-lt"/>
                          <a:ea typeface="+mn-ea"/>
                          <a:cs typeface="+mn-cs"/>
                        </a:rPr>
                        <a:t>Inflation can also reduce your purchasing power over time</a:t>
                      </a:r>
                      <a:endParaRPr lang="en-GB" sz="1200" dirty="0"/>
                    </a:p>
                  </a:txBody>
                  <a:tcPr/>
                </a:tc>
              </a:tr>
              <a:tr h="657074">
                <a:tc>
                  <a:txBody>
                    <a:bodyPr/>
                    <a:lstStyle/>
                    <a:p>
                      <a:r>
                        <a:rPr lang="en-GB" sz="1200" kern="1200" dirty="0">
                          <a:solidFill>
                            <a:schemeClr val="dk1"/>
                          </a:solidFill>
                          <a:effectLst/>
                          <a:latin typeface="+mn-lt"/>
                          <a:ea typeface="+mn-ea"/>
                          <a:cs typeface="+mn-cs"/>
                        </a:rPr>
                        <a:t>Pay interest at regular, predictable rates and intervals. </a:t>
                      </a:r>
                      <a:endParaRPr lang="en-GB" sz="1200" dirty="0"/>
                    </a:p>
                  </a:txBody>
                  <a:tcPr/>
                </a:tc>
                <a:tc>
                  <a:txBody>
                    <a:bodyPr/>
                    <a:lstStyle/>
                    <a:p>
                      <a:endParaRPr lang="en-GB" sz="1200" dirty="0"/>
                    </a:p>
                  </a:txBody>
                  <a:tcPr/>
                </a:tc>
              </a:tr>
              <a:tr h="273781">
                <a:tc>
                  <a:txBody>
                    <a:bodyPr/>
                    <a:lstStyle/>
                    <a:p>
                      <a:r>
                        <a:rPr lang="en-GB" sz="1200" dirty="0"/>
                        <a:t>Solid asset</a:t>
                      </a:r>
                      <a:endParaRPr lang="en-GB" sz="1200" dirty="0"/>
                    </a:p>
                  </a:txBody>
                  <a:tcPr/>
                </a:tc>
                <a:tc>
                  <a:txBody>
                    <a:bodyPr/>
                    <a:lstStyle/>
                    <a:p>
                      <a:endParaRPr lang="en-GB" sz="1200" dirty="0"/>
                    </a:p>
                  </a:txBody>
                  <a:tcPr/>
                </a:tc>
              </a:tr>
            </a:tbl>
          </a:graphicData>
        </a:graphic>
      </p:graphicFrame>
      <p:sp>
        <p:nvSpPr>
          <p:cNvPr id="16" name="Rectangle: Rounded Corners 15"/>
          <p:cNvSpPr/>
          <p:nvPr/>
        </p:nvSpPr>
        <p:spPr>
          <a:xfrm>
            <a:off x="1591355" y="2336400"/>
            <a:ext cx="2857501" cy="351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Key Facts </a:t>
            </a:r>
            <a:endParaRPr lang="en-GB"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791" y="164783"/>
            <a:ext cx="10515600" cy="506730"/>
          </a:xfrm>
        </p:spPr>
        <p:txBody>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Data Understanding for SBI </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1006475" y="981710"/>
            <a:ext cx="10840085" cy="707886"/>
          </a:xfrm>
          <a:prstGeom prst="rect">
            <a:avLst/>
          </a:prstGeom>
          <a:noFill/>
        </p:spPr>
        <p:txBody>
          <a:bodyPr wrap="square" rtlCol="0">
            <a:spAutoFit/>
          </a:bodyPr>
          <a:lstStyle/>
          <a:p>
            <a:pPr marL="342900" indent="-342900" algn="l">
              <a:lnSpc>
                <a:spcPct val="100000"/>
              </a:lnSpc>
              <a:buClrTx/>
              <a:buSzTx/>
              <a:buFont typeface="Arial" panose="020B0604020202020204" pitchFamily="34" charset="0"/>
              <a:buChar char="•"/>
            </a:pPr>
            <a:r>
              <a:rPr lang="en-IN" sz="2000" dirty="0">
                <a:solidFill>
                  <a:srgbClr val="000000"/>
                </a:solidFill>
                <a:latin typeface="Calibri" panose="020F0502020204030204" pitchFamily="34" charset="0"/>
                <a:sym typeface="+mn-ea"/>
              </a:rPr>
              <a:t>Data Source: Primary Data  </a:t>
            </a:r>
            <a:endParaRPr lang="en-IN" sz="2000" dirty="0">
              <a:solidFill>
                <a:srgbClr val="000000"/>
              </a:solidFill>
              <a:latin typeface="Calibri" panose="020F0502020204030204" pitchFamily="34" charset="0"/>
              <a:sym typeface="+mn-ea"/>
            </a:endParaRPr>
          </a:p>
          <a:p>
            <a:pPr marL="342900" indent="-342900" algn="l">
              <a:lnSpc>
                <a:spcPct val="100000"/>
              </a:lnSpc>
              <a:buClrTx/>
              <a:buSzTx/>
              <a:buFont typeface="Arial" panose="020B0604020202020204" pitchFamily="34" charset="0"/>
              <a:buChar char="•"/>
            </a:pPr>
            <a:r>
              <a:rPr lang="en-IN" sz="2000" dirty="0">
                <a:solidFill>
                  <a:srgbClr val="000000"/>
                </a:solidFill>
                <a:latin typeface="Calibri" panose="020F0502020204030204" pitchFamily="34" charset="0"/>
                <a:sym typeface="+mn-ea"/>
              </a:rPr>
              <a:t>Dataset shape: </a:t>
            </a:r>
            <a:r>
              <a:rPr lang="en-GB" sz="2000" dirty="0">
                <a:solidFill>
                  <a:srgbClr val="000000"/>
                </a:solidFill>
                <a:latin typeface="Calibri" panose="020F0502020204030204" pitchFamily="34" charset="0"/>
              </a:rPr>
              <a:t>797 </a:t>
            </a:r>
            <a:r>
              <a:rPr lang="en-IN" sz="2000" dirty="0">
                <a:solidFill>
                  <a:srgbClr val="000000"/>
                </a:solidFill>
                <a:latin typeface="Calibri" panose="020F0502020204030204" pitchFamily="34" charset="0"/>
                <a:sym typeface="+mn-ea"/>
              </a:rPr>
              <a:t>observations, 6 features</a:t>
            </a:r>
            <a:endParaRPr lang="en-IN" sz="2000" dirty="0">
              <a:solidFill>
                <a:srgbClr val="000000"/>
              </a:solidFill>
              <a:latin typeface="Calibri" panose="020F0502020204030204" pitchFamily="34" charset="0"/>
              <a:sym typeface="+mn-ea"/>
            </a:endParaRPr>
          </a:p>
        </p:txBody>
      </p:sp>
      <p:graphicFrame>
        <p:nvGraphicFramePr>
          <p:cNvPr id="4" name="Table 3"/>
          <p:cNvGraphicFramePr>
            <a:graphicFrameLocks noGrp="1"/>
          </p:cNvGraphicFramePr>
          <p:nvPr/>
        </p:nvGraphicFramePr>
        <p:xfrm>
          <a:off x="537095" y="1728317"/>
          <a:ext cx="10979785" cy="4584447"/>
        </p:xfrm>
        <a:graphic>
          <a:graphicData uri="http://schemas.openxmlformats.org/drawingml/2006/table">
            <a:tbl>
              <a:tblPr firstRow="1">
                <a:tableStyleId>{5202B0CA-FC54-4496-8BCA-5EF66A818D29}</a:tableStyleId>
              </a:tblPr>
              <a:tblGrid>
                <a:gridCol w="2749550"/>
                <a:gridCol w="8230235"/>
              </a:tblGrid>
              <a:tr h="458680">
                <a:tc>
                  <a:txBody>
                    <a:bodyPr/>
                    <a:lstStyle/>
                    <a:p>
                      <a:pPr algn="l"/>
                      <a:r>
                        <a:rPr lang="en-US" sz="2400" b="0" dirty="0">
                          <a:latin typeface="Times New Roman" panose="02020603050405020304" pitchFamily="18" charset="0"/>
                          <a:cs typeface="Times New Roman" panose="02020603050405020304" pitchFamily="18" charset="0"/>
                        </a:rPr>
                        <a:t>Name of Feature</a:t>
                      </a:r>
                      <a:endParaRPr lang="en-US" sz="2400" b="0" dirty="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r>
                        <a:rPr lang="en-US" sz="2400" b="0" dirty="0">
                          <a:latin typeface="Times New Roman" panose="02020603050405020304" pitchFamily="18" charset="0"/>
                          <a:cs typeface="Times New Roman" panose="02020603050405020304" pitchFamily="18" charset="0"/>
                        </a:rPr>
                        <a:t>Description </a:t>
                      </a:r>
                      <a:endParaRPr lang="en-US" sz="2400" b="0" dirty="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628999">
                <a:tc>
                  <a:txBody>
                    <a:bodyPr/>
                    <a:lstStyle/>
                    <a:p>
                      <a:pPr rtl="0"/>
                      <a:r>
                        <a:rPr lang="en-US" sz="2000" kern="1200" dirty="0">
                          <a:solidFill>
                            <a:srgbClr val="000000"/>
                          </a:solidFill>
                          <a:latin typeface="Calibri" panose="020F0502020204030204" pitchFamily="34" charset="0"/>
                          <a:ea typeface="+mn-ea"/>
                          <a:cs typeface="+mn-cs"/>
                        </a:rPr>
                        <a:t>Date(Index)</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l"/>
                      <a:r>
                        <a:rPr lang="en-US" sz="2000" kern="1200" dirty="0">
                          <a:solidFill>
                            <a:srgbClr val="000000"/>
                          </a:solidFill>
                          <a:latin typeface="Calibri" panose="020F0502020204030204" pitchFamily="34" charset="0"/>
                          <a:ea typeface="+mn-ea"/>
                          <a:cs typeface="+mn-cs"/>
                        </a:rPr>
                        <a:t>Date format(YYYY/MM/DD)</a:t>
                      </a:r>
                      <a:endParaRPr lang="en-US" sz="2000" kern="1200" dirty="0">
                        <a:solidFill>
                          <a:srgbClr val="000000"/>
                        </a:solidFill>
                        <a:latin typeface="Calibri" panose="020F0502020204030204" pitchFamily="34" charset="0"/>
                        <a:ea typeface="+mn-ea"/>
                        <a:cs typeface="+mn-cs"/>
                      </a:endParaRPr>
                    </a:p>
                    <a:p>
                      <a:pPr algn="l"/>
                      <a:endParaRPr lang="en-US"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620567">
                <a:tc>
                  <a:txBody>
                    <a:bodyPr/>
                    <a:lstStyle/>
                    <a:p>
                      <a:pPr rtl="0"/>
                      <a:r>
                        <a:rPr lang="en-US" sz="2000" kern="1200" dirty="0">
                          <a:solidFill>
                            <a:srgbClr val="000000"/>
                          </a:solidFill>
                          <a:latin typeface="Calibri" panose="020F0502020204030204" pitchFamily="34" charset="0"/>
                          <a:ea typeface="+mn-ea"/>
                          <a:cs typeface="+mn-cs"/>
                        </a:rPr>
                        <a:t>Open / Price</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2000" kern="1200" dirty="0">
                          <a:solidFill>
                            <a:srgbClr val="000000"/>
                          </a:solidFill>
                          <a:latin typeface="Calibri" panose="020F0502020204030204" pitchFamily="34" charset="0"/>
                          <a:ea typeface="+mn-ea"/>
                          <a:cs typeface="+mn-cs"/>
                        </a:rPr>
                        <a:t>Opening price of the bond</a:t>
                      </a:r>
                      <a:endParaRPr lang="en-IN" sz="2000" kern="1200" dirty="0">
                        <a:solidFill>
                          <a:srgbClr val="000000"/>
                        </a:solidFill>
                        <a:latin typeface="Calibri" panose="020F0502020204030204" pitchFamily="34" charset="0"/>
                        <a:ea typeface="+mn-ea"/>
                        <a:cs typeface="+mn-cs"/>
                      </a:endParaRPr>
                    </a:p>
                  </a:txBody>
                  <a:tcPr>
                    <a:lnL w="12700" cap="flat" cmpd="sng" algn="ctr">
                      <a:solidFill>
                        <a:schemeClr val="tx1"/>
                      </a:solidFill>
                      <a:prstDash val="solid"/>
                      <a:round/>
                      <a:headEnd type="none" w="med" len="med"/>
                      <a:tailEnd type="none" w="med" len="med"/>
                    </a:lnL>
                    <a:lnR w="12700">
                      <a:solidFill>
                        <a:schemeClr val="tx1"/>
                      </a:solidFill>
                      <a:prstDash val="solid"/>
                    </a:lnR>
                    <a:lnT w="12700" cap="flat" cmpd="sng" algn="ctr">
                      <a:solidFill>
                        <a:schemeClr val="tx1"/>
                      </a:solidFill>
                      <a:prstDash val="solid"/>
                      <a:round/>
                      <a:headEnd type="none" w="med" len="med"/>
                      <a:tailEnd type="none" w="med" len="med"/>
                    </a:lnT>
                    <a:lnB w="12700">
                      <a:solidFill>
                        <a:schemeClr val="tx1"/>
                      </a:solidFill>
                      <a:prstDash val="solid"/>
                    </a:lnB>
                  </a:tcPr>
                </a:tc>
              </a:tr>
              <a:tr h="623931">
                <a:tc>
                  <a:txBody>
                    <a:bodyPr/>
                    <a:lstStyle/>
                    <a:p>
                      <a:pPr rtl="0"/>
                      <a:r>
                        <a:rPr lang="en-US" sz="2000" kern="1200" dirty="0">
                          <a:solidFill>
                            <a:srgbClr val="000000"/>
                          </a:solidFill>
                          <a:latin typeface="Calibri" panose="020F0502020204030204" pitchFamily="34" charset="0"/>
                          <a:ea typeface="+mn-ea"/>
                          <a:cs typeface="+mn-cs"/>
                        </a:rPr>
                        <a:t>High</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2000" kern="1200" dirty="0">
                          <a:solidFill>
                            <a:srgbClr val="000000"/>
                          </a:solidFill>
                          <a:latin typeface="Calibri" panose="020F0502020204030204" pitchFamily="34" charset="0"/>
                          <a:ea typeface="+mn-ea"/>
                          <a:cs typeface="+mn-cs"/>
                        </a:rPr>
                        <a:t>Highest Price of the bond</a:t>
                      </a:r>
                      <a:endParaRPr lang="en-IN" sz="2000" kern="1200" dirty="0">
                        <a:solidFill>
                          <a:srgbClr val="000000"/>
                        </a:solidFill>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632934">
                <a:tc>
                  <a:txBody>
                    <a:bodyPr/>
                    <a:lstStyle/>
                    <a:p>
                      <a:pPr rtl="0"/>
                      <a:r>
                        <a:rPr lang="en-US" sz="2000" kern="1200" dirty="0">
                          <a:solidFill>
                            <a:srgbClr val="000000"/>
                          </a:solidFill>
                          <a:latin typeface="Calibri" panose="020F0502020204030204" pitchFamily="34" charset="0"/>
                          <a:ea typeface="+mn-ea"/>
                          <a:cs typeface="+mn-cs"/>
                        </a:rPr>
                        <a:t>Low</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2000" kern="1200" dirty="0">
                          <a:solidFill>
                            <a:srgbClr val="000000"/>
                          </a:solidFill>
                          <a:latin typeface="Calibri" panose="020F0502020204030204" pitchFamily="34" charset="0"/>
                          <a:ea typeface="+mn-ea"/>
                          <a:cs typeface="+mn-cs"/>
                        </a:rPr>
                        <a:t>Low Price of the bond</a:t>
                      </a:r>
                      <a:endParaRPr lang="en-IN" sz="2000" kern="1200" dirty="0">
                        <a:solidFill>
                          <a:srgbClr val="000000"/>
                        </a:solidFill>
                        <a:latin typeface="Calibri" panose="020F0502020204030204" pitchFamily="34" charset="0"/>
                        <a:ea typeface="+mn-ea"/>
                        <a:cs typeface="+mn-cs"/>
                      </a:endParaRPr>
                    </a:p>
                    <a:p>
                      <a:pPr algn="l"/>
                      <a:endParaRPr lang="en-US"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62393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it-IT" sz="2000" kern="1200" dirty="0">
                          <a:solidFill>
                            <a:srgbClr val="000000"/>
                          </a:solidFill>
                          <a:latin typeface="Calibri" panose="020F0502020204030204" pitchFamily="34" charset="0"/>
                          <a:ea typeface="+mn-ea"/>
                          <a:cs typeface="+mn-cs"/>
                        </a:rPr>
                        <a:t>Close</a:t>
                      </a:r>
                      <a:endParaRPr lang="it-IT"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2000" kern="1200" noProof="0" dirty="0">
                          <a:solidFill>
                            <a:srgbClr val="000000"/>
                          </a:solidFill>
                          <a:latin typeface="Calibri" panose="020F0502020204030204" pitchFamily="34" charset="0"/>
                          <a:ea typeface="+mn-ea"/>
                          <a:cs typeface="+mn-cs"/>
                        </a:rPr>
                        <a:t>Closing price of the bond</a:t>
                      </a:r>
                      <a:endParaRPr lang="en-US" sz="2000" kern="1200" dirty="0">
                        <a:solidFill>
                          <a:srgbClr val="000000"/>
                        </a:solidFill>
                        <a:latin typeface="Calibri" panose="020F0502020204030204" pitchFamily="34" charset="0"/>
                        <a:ea typeface="+mn-ea"/>
                        <a:cs typeface="+mn-cs"/>
                      </a:endParaRPr>
                    </a:p>
                    <a:p>
                      <a:pPr algn="l"/>
                      <a:endParaRPr lang="en-US"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cap="flat" cmpd="sng" algn="ctr">
                      <a:solidFill>
                        <a:schemeClr val="tx1"/>
                      </a:solidFill>
                      <a:prstDash val="solid"/>
                      <a:round/>
                      <a:headEnd type="none" w="med" len="med"/>
                      <a:tailEnd type="none" w="med" len="med"/>
                    </a:lnB>
                  </a:tcPr>
                </a:tc>
              </a:tr>
              <a:tr h="62393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it-IT" sz="2000" kern="1200" dirty="0">
                          <a:solidFill>
                            <a:srgbClr val="000000"/>
                          </a:solidFill>
                          <a:latin typeface="Calibri" panose="020F0502020204030204" pitchFamily="34" charset="0"/>
                          <a:ea typeface="+mn-ea"/>
                          <a:cs typeface="+mn-cs"/>
                        </a:rPr>
                        <a:t>Change Pct</a:t>
                      </a:r>
                      <a:endParaRPr lang="it-IT"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2700">
                      <a:solidFill>
                        <a:schemeClr val="tx1"/>
                      </a:solidFill>
                      <a:prstDash val="solid"/>
                    </a:lnB>
                  </a:tcPr>
                </a:tc>
                <a:tc>
                  <a:txBody>
                    <a:bodyPr/>
                    <a:lstStyle/>
                    <a:p>
                      <a:pPr algn="l"/>
                      <a:r>
                        <a:rPr lang="en-US" sz="2000" kern="1200" dirty="0">
                          <a:solidFill>
                            <a:srgbClr val="000000"/>
                          </a:solidFill>
                          <a:latin typeface="Calibri" panose="020F0502020204030204" pitchFamily="34" charset="0"/>
                          <a:ea typeface="+mn-ea"/>
                          <a:cs typeface="+mn-cs"/>
                        </a:rPr>
                        <a:t>Change in the Open Price of Present-Day Price and Close Price of Previous day Price</a:t>
                      </a:r>
                      <a:endParaRPr lang="en-US" sz="2000" kern="1200" dirty="0">
                        <a:solidFill>
                          <a:srgbClr val="000000"/>
                        </a:solidFill>
                        <a:latin typeface="Calibri" panose="020F0502020204030204" pitchFamily="34" charset="0"/>
                        <a:ea typeface="+mn-ea"/>
                        <a:cs typeface="+mn-cs"/>
                      </a:endParaRPr>
                    </a:p>
                  </a:txBody>
                  <a:tcP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chemeClr val="tx2">
                    <a:lumMod val="50000"/>
                  </a:schemeClr>
                </a:solidFill>
                <a:latin typeface="Times New Roman" panose="02020603050405020304" pitchFamily="18" charset="0"/>
                <a:cs typeface="Times New Roman" panose="02020603050405020304" pitchFamily="18" charset="0"/>
              </a:rPr>
              <a:t>Data Processing for SBI</a:t>
            </a:r>
            <a:endParaRPr lang="en-GB"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500741" y="951398"/>
            <a:ext cx="10834368" cy="3785652"/>
          </a:xfrm>
          <a:prstGeom prst="rect">
            <a:avLst/>
          </a:prstGeom>
          <a:noFill/>
        </p:spPr>
        <p:txBody>
          <a:bodyPr wrap="square">
            <a:spAutoFit/>
          </a:bodyPr>
          <a:lstStyle/>
          <a:p>
            <a:pPr marL="285750" indent="-285750">
              <a:buFont typeface="Wingdings" panose="05000000000000000000" pitchFamily="2" charset="2"/>
              <a:buChar char="Ø"/>
            </a:pPr>
            <a:r>
              <a:rPr lang="en-GB" sz="2000" dirty="0">
                <a:solidFill>
                  <a:srgbClr val="000000"/>
                </a:solidFill>
                <a:latin typeface="Calibri" panose="020F0502020204030204" pitchFamily="34" charset="0"/>
              </a:rPr>
              <a:t>Initial dataset was having 797 rows and 6 columns.</a:t>
            </a:r>
            <a:endParaRPr lang="en-GB" sz="2000" dirty="0">
              <a:solidFill>
                <a:srgbClr val="000000"/>
              </a:solidFill>
              <a:latin typeface="Calibri" panose="020F0502020204030204" pitchFamily="34" charset="0"/>
            </a:endParaRPr>
          </a:p>
          <a:p>
            <a:pPr marL="285750" indent="-285750">
              <a:buFont typeface="Wingdings" panose="05000000000000000000" pitchFamily="2" charset="2"/>
              <a:buChar char="Ø"/>
            </a:pPr>
            <a:r>
              <a:rPr lang="en-GB" sz="2000" dirty="0">
                <a:solidFill>
                  <a:srgbClr val="000000"/>
                </a:solidFill>
                <a:latin typeface="Calibri" panose="020F0502020204030204" pitchFamily="34" charset="0"/>
              </a:rPr>
              <a:t>Following steps were taken to perform Exploratory Data Analysis using Python:</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Checked existence of NULL values, resulted in no “NA” value present.</a:t>
            </a:r>
            <a:endParaRPr lang="en-GB" sz="2000" dirty="0">
              <a:solidFill>
                <a:srgbClr val="000000"/>
              </a:solidFill>
              <a:latin typeface="Calibri" panose="020F0502020204030204" pitchFamily="34" charset="0"/>
            </a:endParaRPr>
          </a:p>
          <a:p>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Selected 2 features( Date, Price: Close) which would help to accomplish our purpose.</a:t>
            </a:r>
            <a:endParaRPr lang="en-GB" sz="2000" dirty="0">
              <a:solidFill>
                <a:srgbClr val="000000"/>
              </a:solidFill>
              <a:latin typeface="Calibri" panose="020F0502020204030204" pitchFamily="34" charset="0"/>
            </a:endParaRPr>
          </a:p>
          <a:p>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Filled the missing dates in the data set and price was filled by using forward fill imputation.</a:t>
            </a:r>
            <a:endParaRPr lang="en-GB" sz="2000" dirty="0">
              <a:solidFill>
                <a:srgbClr val="000000"/>
              </a:solidFill>
              <a:latin typeface="Calibri" panose="020F0502020204030204" pitchFamily="34" charset="0"/>
            </a:endParaRPr>
          </a:p>
          <a:p>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Final data set has 1204 rows and 2 columns.</a:t>
            </a:r>
            <a:endParaRPr lang="en-GB" sz="2000" dirty="0">
              <a:solidFill>
                <a:srgbClr val="000000"/>
              </a:solidFill>
              <a:latin typeface="Calibri" panose="020F0502020204030204" pitchFamily="34" charset="0"/>
            </a:endParaRPr>
          </a:p>
          <a:p>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Checked Correlation using pair-plot and also checked seasonality.</a:t>
            </a:r>
            <a:endParaRPr lang="en-GB" sz="2000" dirty="0">
              <a:solidFill>
                <a:srgbClr val="000000"/>
              </a:solidFill>
              <a:latin typeface="Calibri" panose="020F0502020204030204" pitchFamily="34" charset="0"/>
            </a:endParaRPr>
          </a:p>
        </p:txBody>
      </p:sp>
      <p:pic>
        <p:nvPicPr>
          <p:cNvPr id="6" name="Graphic 5" descr="Research"/>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08309" y="1928556"/>
            <a:ext cx="255813" cy="255813"/>
          </a:xfrm>
          <a:prstGeom prst="rect">
            <a:avLst/>
          </a:prstGeom>
        </p:spPr>
      </p:pic>
      <p:pic>
        <p:nvPicPr>
          <p:cNvPr id="7" name="Graphic 6" descr="Research"/>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08308" y="2560193"/>
            <a:ext cx="255813" cy="255813"/>
          </a:xfrm>
          <a:prstGeom prst="rect">
            <a:avLst/>
          </a:prstGeom>
        </p:spPr>
      </p:pic>
      <p:pic>
        <p:nvPicPr>
          <p:cNvPr id="8" name="Graphic 7" descr="Research"/>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08306" y="3161527"/>
            <a:ext cx="255813" cy="255813"/>
          </a:xfrm>
          <a:prstGeom prst="rect">
            <a:avLst/>
          </a:prstGeom>
        </p:spPr>
      </p:pic>
      <p:pic>
        <p:nvPicPr>
          <p:cNvPr id="10" name="Graphic 9" descr="Research"/>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08305" y="3747934"/>
            <a:ext cx="255813" cy="255813"/>
          </a:xfrm>
          <a:prstGeom prst="rect">
            <a:avLst/>
          </a:prstGeom>
        </p:spPr>
      </p:pic>
      <p:pic>
        <p:nvPicPr>
          <p:cNvPr id="11" name="Graphic 10" descr="Research"/>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08305" y="4379571"/>
            <a:ext cx="255813" cy="255813"/>
          </a:xfrm>
          <a:prstGeom prst="rect">
            <a:avLst/>
          </a:prstGeom>
        </p:spPr>
      </p:pic>
      <p:pic>
        <p:nvPicPr>
          <p:cNvPr id="12" name="Graphic 11" descr="Datab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108" y="3812876"/>
            <a:ext cx="2485601" cy="24856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EDA - SBI</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12" name="TextBox 11"/>
          <p:cNvSpPr txBox="1"/>
          <p:nvPr/>
        </p:nvSpPr>
        <p:spPr>
          <a:xfrm>
            <a:off x="7837715" y="3771013"/>
            <a:ext cx="2906485" cy="646331"/>
          </a:xfrm>
          <a:prstGeom prst="rect">
            <a:avLst/>
          </a:prstGeom>
          <a:noFill/>
        </p:spPr>
        <p:txBody>
          <a:bodyPr wrap="square" rtlCol="0">
            <a:spAutoFit/>
          </a:bodyPr>
          <a:lstStyle/>
          <a:p>
            <a:endParaRPr lang="en-GB" dirty="0">
              <a:solidFill>
                <a:srgbClr val="000000"/>
              </a:solidFill>
              <a:latin typeface="Roboto" panose="02000000000000000000" pitchFamily="2" charset="0"/>
              <a:cs typeface="Times New Roman" panose="02020603050405020304" pitchFamily="18" charset="0"/>
            </a:endParaRPr>
          </a:p>
          <a:p>
            <a:endParaRPr lang="en-GB" dirty="0"/>
          </a:p>
        </p:txBody>
      </p:sp>
      <p:pic>
        <p:nvPicPr>
          <p:cNvPr id="7" name="Picture 6"/>
          <p:cNvPicPr>
            <a:picLocks noChangeAspect="1"/>
          </p:cNvPicPr>
          <p:nvPr/>
        </p:nvPicPr>
        <p:blipFill>
          <a:blip r:embed="rId1"/>
          <a:stretch>
            <a:fillRect/>
          </a:stretch>
        </p:blipFill>
        <p:spPr>
          <a:xfrm>
            <a:off x="466559" y="1303532"/>
            <a:ext cx="5960874" cy="3534798"/>
          </a:xfrm>
          <a:prstGeom prst="rect">
            <a:avLst/>
          </a:prstGeom>
        </p:spPr>
      </p:pic>
      <p:pic>
        <p:nvPicPr>
          <p:cNvPr id="9" name="Picture 8"/>
          <p:cNvPicPr>
            <a:picLocks noChangeAspect="1"/>
          </p:cNvPicPr>
          <p:nvPr/>
        </p:nvPicPr>
        <p:blipFill>
          <a:blip r:embed="rId2"/>
          <a:stretch>
            <a:fillRect/>
          </a:stretch>
        </p:blipFill>
        <p:spPr>
          <a:xfrm>
            <a:off x="6073579" y="1383918"/>
            <a:ext cx="5956495" cy="3454412"/>
          </a:xfrm>
          <a:prstGeom prst="rect">
            <a:avLst/>
          </a:prstGeom>
        </p:spPr>
      </p:pic>
      <p:sp>
        <p:nvSpPr>
          <p:cNvPr id="15" name="TextBox 14"/>
          <p:cNvSpPr txBox="1"/>
          <p:nvPr/>
        </p:nvSpPr>
        <p:spPr>
          <a:xfrm>
            <a:off x="650289" y="4994000"/>
            <a:ext cx="10899560" cy="707886"/>
          </a:xfrm>
          <a:prstGeom prst="rect">
            <a:avLst/>
          </a:prstGeom>
          <a:noFill/>
        </p:spPr>
        <p:txBody>
          <a:bodyPr wrap="square">
            <a:spAutoFit/>
          </a:bodyPr>
          <a:lstStyle/>
          <a:p>
            <a:r>
              <a:rPr lang="en-US" sz="2000" dirty="0"/>
              <a:t>The above plot shows the Autocorrelation and Partial Autocorrelation which clearly displays the sudden steep from x=0 to 1. Based on these changes, we have chosen the hyper parameter as P = 1, Q = 0.</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926" y="3305897"/>
            <a:ext cx="7561320" cy="901785"/>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EDA - SBI</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12" name="TextBox 11"/>
          <p:cNvSpPr txBox="1"/>
          <p:nvPr/>
        </p:nvSpPr>
        <p:spPr>
          <a:xfrm>
            <a:off x="742950" y="2013235"/>
            <a:ext cx="2906485" cy="646331"/>
          </a:xfrm>
          <a:prstGeom prst="rect">
            <a:avLst/>
          </a:prstGeom>
          <a:noFill/>
        </p:spPr>
        <p:txBody>
          <a:bodyPr wrap="square" rtlCol="0">
            <a:spAutoFit/>
          </a:bodyPr>
          <a:lstStyle/>
          <a:p>
            <a:endParaRPr lang="en-GB" dirty="0">
              <a:solidFill>
                <a:srgbClr val="000000"/>
              </a:solidFill>
              <a:latin typeface="Roboto" panose="02000000000000000000" pitchFamily="2" charset="0"/>
              <a:cs typeface="Times New Roman" panose="02020603050405020304" pitchFamily="18" charset="0"/>
            </a:endParaRPr>
          </a:p>
          <a:p>
            <a:endParaRPr lang="en-GB" dirty="0"/>
          </a:p>
        </p:txBody>
      </p:sp>
      <p:sp>
        <p:nvSpPr>
          <p:cNvPr id="8" name="TextBox 7"/>
          <p:cNvSpPr txBox="1"/>
          <p:nvPr/>
        </p:nvSpPr>
        <p:spPr>
          <a:xfrm>
            <a:off x="6319157" y="5266027"/>
            <a:ext cx="5448300" cy="1015663"/>
          </a:xfrm>
          <a:prstGeom prst="rect">
            <a:avLst/>
          </a:prstGeom>
          <a:noFill/>
        </p:spPr>
        <p:txBody>
          <a:bodyPr wrap="square" rtlCol="0">
            <a:spAutoFit/>
          </a:bodyPr>
          <a:lstStyle/>
          <a:p>
            <a:r>
              <a:rPr lang="en-US" sz="2000" dirty="0">
                <a:solidFill>
                  <a:srgbClr val="000000"/>
                </a:solidFill>
                <a:latin typeface="Calibri" panose="020F0502020204030204" pitchFamily="34" charset="0"/>
              </a:rPr>
              <a:t>The Q-Q plot explains the normality of the data and also displays few outliers which will not be affecting the data.</a:t>
            </a:r>
            <a:endParaRPr lang="en-GB" sz="2000" dirty="0">
              <a:solidFill>
                <a:srgbClr val="000000"/>
              </a:solidFill>
              <a:latin typeface="Calibri" panose="020F0502020204030204" pitchFamily="34" charset="0"/>
            </a:endParaRPr>
          </a:p>
        </p:txBody>
      </p:sp>
      <p:sp>
        <p:nvSpPr>
          <p:cNvPr id="9" name="TextBox 8"/>
          <p:cNvSpPr txBox="1"/>
          <p:nvPr/>
        </p:nvSpPr>
        <p:spPr>
          <a:xfrm>
            <a:off x="280216" y="5266027"/>
            <a:ext cx="5540829" cy="1292662"/>
          </a:xfrm>
          <a:prstGeom prst="rect">
            <a:avLst/>
          </a:prstGeom>
          <a:noFill/>
        </p:spPr>
        <p:txBody>
          <a:bodyPr wrap="square" rtlCol="0">
            <a:spAutoFit/>
          </a:bodyPr>
          <a:lstStyle/>
          <a:p>
            <a:r>
              <a:rPr lang="en-US" sz="2000" dirty="0">
                <a:solidFill>
                  <a:srgbClr val="000000"/>
                </a:solidFill>
                <a:latin typeface="Calibri" panose="020F0502020204030204" pitchFamily="34" charset="0"/>
              </a:rPr>
              <a:t>The price action is observed to be sinusoidal in nature with the maximum price observed between 30 to 40.</a:t>
            </a:r>
            <a:endParaRPr lang="en-GB" sz="2000" dirty="0">
              <a:solidFill>
                <a:srgbClr val="000000"/>
              </a:solidFill>
              <a:latin typeface="Calibri" panose="020F0502020204030204" pitchFamily="34" charset="0"/>
            </a:endParaRPr>
          </a:p>
          <a:p>
            <a:endParaRPr lang="en-GB" dirty="0"/>
          </a:p>
        </p:txBody>
      </p:sp>
      <p:sp>
        <p:nvSpPr>
          <p:cNvPr id="18" name="TextBox 17"/>
          <p:cNvSpPr txBox="1"/>
          <p:nvPr/>
        </p:nvSpPr>
        <p:spPr>
          <a:xfrm>
            <a:off x="1504858" y="4667561"/>
            <a:ext cx="3091543" cy="338554"/>
          </a:xfrm>
          <a:prstGeom prst="rect">
            <a:avLst/>
          </a:prstGeom>
          <a:noFill/>
        </p:spPr>
        <p:txBody>
          <a:bodyPr wrap="square" rtlCol="0">
            <a:spAutoFit/>
          </a:bodyPr>
          <a:lstStyle/>
          <a:p>
            <a:r>
              <a:rPr lang="en-GB" sz="1600" b="1" dirty="0"/>
              <a:t>Fig: Histogram representation</a:t>
            </a:r>
            <a:endParaRPr lang="en-GB" sz="1600" b="1" dirty="0"/>
          </a:p>
        </p:txBody>
      </p:sp>
      <p:sp>
        <p:nvSpPr>
          <p:cNvPr id="19" name="TextBox 18"/>
          <p:cNvSpPr txBox="1"/>
          <p:nvPr/>
        </p:nvSpPr>
        <p:spPr>
          <a:xfrm>
            <a:off x="7711088" y="4667561"/>
            <a:ext cx="2873829" cy="338554"/>
          </a:xfrm>
          <a:prstGeom prst="rect">
            <a:avLst/>
          </a:prstGeom>
          <a:noFill/>
        </p:spPr>
        <p:txBody>
          <a:bodyPr wrap="square" rtlCol="0">
            <a:spAutoFit/>
          </a:bodyPr>
          <a:lstStyle/>
          <a:p>
            <a:r>
              <a:rPr lang="en-GB" sz="1600" b="1" dirty="0"/>
              <a:t>Fig: Q-Q plot representation</a:t>
            </a:r>
            <a:endParaRPr lang="en-GB" sz="1600" b="1" dirty="0"/>
          </a:p>
        </p:txBody>
      </p:sp>
      <p:cxnSp>
        <p:nvCxnSpPr>
          <p:cNvPr id="21" name="Straight Connector 20"/>
          <p:cNvCxnSpPr/>
          <p:nvPr/>
        </p:nvCxnSpPr>
        <p:spPr>
          <a:xfrm>
            <a:off x="6090558" y="959348"/>
            <a:ext cx="0" cy="5191081"/>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
          <a:stretch>
            <a:fillRect/>
          </a:stretch>
        </p:blipFill>
        <p:spPr>
          <a:xfrm>
            <a:off x="0" y="838774"/>
            <a:ext cx="6051101" cy="3884296"/>
          </a:xfrm>
          <a:prstGeom prst="rect">
            <a:avLst/>
          </a:prstGeom>
        </p:spPr>
      </p:pic>
      <p:pic>
        <p:nvPicPr>
          <p:cNvPr id="7" name="Picture 6"/>
          <p:cNvPicPr>
            <a:picLocks noChangeAspect="1"/>
          </p:cNvPicPr>
          <p:nvPr/>
        </p:nvPicPr>
        <p:blipFill>
          <a:blip r:embed="rId2"/>
          <a:stretch>
            <a:fillRect/>
          </a:stretch>
        </p:blipFill>
        <p:spPr>
          <a:xfrm>
            <a:off x="6140901" y="906381"/>
            <a:ext cx="6051098" cy="38221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926" y="3305897"/>
            <a:ext cx="7561320" cy="901785"/>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EDA - SBI</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12" name="TextBox 11"/>
          <p:cNvSpPr txBox="1"/>
          <p:nvPr/>
        </p:nvSpPr>
        <p:spPr>
          <a:xfrm>
            <a:off x="742950" y="2013235"/>
            <a:ext cx="2906485" cy="646331"/>
          </a:xfrm>
          <a:prstGeom prst="rect">
            <a:avLst/>
          </a:prstGeom>
          <a:noFill/>
        </p:spPr>
        <p:txBody>
          <a:bodyPr wrap="square" rtlCol="0">
            <a:spAutoFit/>
          </a:bodyPr>
          <a:lstStyle/>
          <a:p>
            <a:endParaRPr lang="en-GB" dirty="0">
              <a:solidFill>
                <a:srgbClr val="000000"/>
              </a:solidFill>
              <a:latin typeface="Roboto" panose="02000000000000000000" pitchFamily="2" charset="0"/>
              <a:cs typeface="Times New Roman" panose="02020603050405020304" pitchFamily="18" charset="0"/>
            </a:endParaRPr>
          </a:p>
          <a:p>
            <a:endParaRPr lang="en-GB" dirty="0"/>
          </a:p>
        </p:txBody>
      </p:sp>
      <p:sp>
        <p:nvSpPr>
          <p:cNvPr id="18" name="TextBox 17"/>
          <p:cNvSpPr txBox="1"/>
          <p:nvPr/>
        </p:nvSpPr>
        <p:spPr>
          <a:xfrm>
            <a:off x="3469730" y="5705050"/>
            <a:ext cx="3091543" cy="338554"/>
          </a:xfrm>
          <a:prstGeom prst="rect">
            <a:avLst/>
          </a:prstGeom>
          <a:noFill/>
        </p:spPr>
        <p:txBody>
          <a:bodyPr wrap="square" rtlCol="0">
            <a:spAutoFit/>
          </a:bodyPr>
          <a:lstStyle/>
          <a:p>
            <a:r>
              <a:rPr lang="en-GB" sz="1600" b="1" dirty="0"/>
              <a:t>Fig: Seasonality Graph</a:t>
            </a:r>
            <a:endParaRPr lang="en-GB" sz="1600" b="1" dirty="0"/>
          </a:p>
        </p:txBody>
      </p:sp>
      <p:sp>
        <p:nvSpPr>
          <p:cNvPr id="16" name="TextBox 15"/>
          <p:cNvSpPr txBox="1"/>
          <p:nvPr/>
        </p:nvSpPr>
        <p:spPr>
          <a:xfrm>
            <a:off x="8643350" y="1530421"/>
            <a:ext cx="2764971" cy="1938992"/>
          </a:xfrm>
          <a:prstGeom prst="rect">
            <a:avLst/>
          </a:prstGeom>
          <a:noFill/>
        </p:spPr>
        <p:txBody>
          <a:bodyPr wrap="square">
            <a:spAutoFit/>
          </a:bodyPr>
          <a:lstStyle/>
          <a:p>
            <a:r>
              <a:rPr lang="en-US" sz="2000" dirty="0">
                <a:solidFill>
                  <a:srgbClr val="000000"/>
                </a:solidFill>
                <a:latin typeface="Calibri" panose="020F0502020204030204" pitchFamily="34" charset="0"/>
              </a:rPr>
              <a:t>The variation in price action seems to be in an uptrend, without an effect of seasonality. This shows stability and positive market.</a:t>
            </a:r>
            <a:endParaRPr lang="en-GB" sz="2000" dirty="0">
              <a:solidFill>
                <a:srgbClr val="000000"/>
              </a:solidFill>
              <a:latin typeface="Calibri" panose="020F0502020204030204" pitchFamily="34" charset="0"/>
            </a:endParaRPr>
          </a:p>
        </p:txBody>
      </p:sp>
      <p:pic>
        <p:nvPicPr>
          <p:cNvPr id="6" name="Picture 5"/>
          <p:cNvPicPr>
            <a:picLocks noChangeAspect="1"/>
          </p:cNvPicPr>
          <p:nvPr/>
        </p:nvPicPr>
        <p:blipFill>
          <a:blip r:embed="rId1"/>
          <a:stretch>
            <a:fillRect/>
          </a:stretch>
        </p:blipFill>
        <p:spPr>
          <a:xfrm>
            <a:off x="161925" y="992303"/>
            <a:ext cx="7872365" cy="44408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Introduction</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26"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10" name="TextBox 9"/>
          <p:cNvSpPr txBox="1"/>
          <p:nvPr/>
        </p:nvSpPr>
        <p:spPr>
          <a:xfrm>
            <a:off x="1235529" y="1349828"/>
            <a:ext cx="9546772" cy="4062651"/>
          </a:xfrm>
          <a:prstGeom prst="rect">
            <a:avLst/>
          </a:prstGeom>
          <a:noFill/>
        </p:spPr>
        <p:txBody>
          <a:bodyPr wrap="square" rtlCol="0">
            <a:spAutoFit/>
          </a:bodyPr>
          <a:lstStyle/>
          <a:p>
            <a:r>
              <a:rPr lang="en-GB" sz="3200" b="1" dirty="0"/>
              <a:t>Investment</a:t>
            </a:r>
            <a:endParaRPr lang="en-GB" sz="3200" b="1" dirty="0"/>
          </a:p>
          <a:p>
            <a:endParaRPr lang="en-GB" dirty="0"/>
          </a:p>
          <a:p>
            <a:r>
              <a:rPr lang="en-GB" sz="2000" b="0" i="0" u="none" strike="noStrike" dirty="0">
                <a:solidFill>
                  <a:srgbClr val="000000"/>
                </a:solidFill>
                <a:effectLst/>
                <a:latin typeface="Calibri" panose="020F0502020204030204" pitchFamily="34" charset="0"/>
              </a:rPr>
              <a:t>An investment is an asset or item acquired with the goal of generating income or appreciation. Appreciation refers to an increase in the value of an asset over time. </a:t>
            </a:r>
            <a:endParaRPr lang="en-GB" sz="2000" b="0" i="0" u="none" strike="noStrike" dirty="0">
              <a:solidFill>
                <a:srgbClr val="000000"/>
              </a:solidFill>
              <a:effectLst/>
              <a:latin typeface="Calibri" panose="020F0502020204030204" pitchFamily="34" charset="0"/>
            </a:endParaRPr>
          </a:p>
          <a:p>
            <a:endParaRPr lang="en-GB" sz="2000" b="1" dirty="0">
              <a:solidFill>
                <a:srgbClr val="111111"/>
              </a:solidFill>
              <a:latin typeface="SourceSansPro"/>
            </a:endParaRPr>
          </a:p>
          <a:p>
            <a:r>
              <a:rPr lang="en-GB" sz="2000" b="1" i="0" u="none" strike="noStrike" dirty="0">
                <a:solidFill>
                  <a:srgbClr val="000000"/>
                </a:solidFill>
                <a:effectLst/>
                <a:latin typeface="Calibri" panose="020F0502020204030204" pitchFamily="34" charset="0"/>
              </a:rPr>
              <a:t>"Investing" we mean buying an asset for making a profit by selling it in the future, after it appreciates in value.</a:t>
            </a:r>
            <a:endParaRPr lang="en-GB" sz="2000" b="1" i="0" u="none" strike="noStrike" dirty="0">
              <a:solidFill>
                <a:srgbClr val="000000"/>
              </a:solidFill>
              <a:effectLst/>
              <a:latin typeface="Calibri" panose="020F0502020204030204" pitchFamily="34" charset="0"/>
            </a:endParaRPr>
          </a:p>
          <a:p>
            <a:endParaRPr lang="en-GB" dirty="0"/>
          </a:p>
          <a:p>
            <a:endParaRPr lang="en-GB" dirty="0"/>
          </a:p>
          <a:p>
            <a:endParaRPr lang="en-GB" dirty="0"/>
          </a:p>
          <a:p>
            <a:endParaRPr lang="en-GB" dirty="0"/>
          </a:p>
          <a:p>
            <a:endParaRPr lang="en-GB" dirty="0"/>
          </a:p>
          <a:p>
            <a:endParaRPr lang="en-GB" dirty="0"/>
          </a:p>
        </p:txBody>
      </p:sp>
      <p:sp>
        <p:nvSpPr>
          <p:cNvPr id="11" name="Rectangle: Rounded Corners 10"/>
          <p:cNvSpPr/>
          <p:nvPr/>
        </p:nvSpPr>
        <p:spPr>
          <a:xfrm>
            <a:off x="2367643" y="3820886"/>
            <a:ext cx="2345871" cy="10395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GOLD BOND</a:t>
            </a:r>
            <a:endParaRPr lang="en-GB" dirty="0"/>
          </a:p>
        </p:txBody>
      </p:sp>
      <p:sp>
        <p:nvSpPr>
          <p:cNvPr id="19" name="Rectangle: Rounded Corners 18"/>
          <p:cNvSpPr/>
          <p:nvPr/>
        </p:nvSpPr>
        <p:spPr>
          <a:xfrm>
            <a:off x="6305552" y="3820885"/>
            <a:ext cx="2345871" cy="10395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GENERAL BONDS</a:t>
            </a:r>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791" y="164783"/>
            <a:ext cx="10515600" cy="506730"/>
          </a:xfrm>
        </p:spPr>
        <p:txBody>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Data Understanding for IRFC </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1006475" y="981710"/>
            <a:ext cx="10840085" cy="707886"/>
          </a:xfrm>
          <a:prstGeom prst="rect">
            <a:avLst/>
          </a:prstGeom>
          <a:noFill/>
        </p:spPr>
        <p:txBody>
          <a:bodyPr wrap="square" rtlCol="0">
            <a:spAutoFit/>
          </a:bodyPr>
          <a:lstStyle/>
          <a:p>
            <a:pPr marL="342900" indent="-342900" algn="l">
              <a:lnSpc>
                <a:spcPct val="100000"/>
              </a:lnSpc>
              <a:buClrTx/>
              <a:buSzTx/>
              <a:buFont typeface="Arial" panose="020B0604020202020204" pitchFamily="34" charset="0"/>
              <a:buChar char="•"/>
            </a:pPr>
            <a:r>
              <a:rPr lang="en-IN" sz="2000" dirty="0">
                <a:solidFill>
                  <a:srgbClr val="000000"/>
                </a:solidFill>
                <a:latin typeface="Calibri" panose="020F0502020204030204" pitchFamily="34" charset="0"/>
                <a:sym typeface="+mn-ea"/>
              </a:rPr>
              <a:t>Data Source: Secondary Data  </a:t>
            </a:r>
            <a:endParaRPr lang="en-IN" sz="2000" dirty="0">
              <a:solidFill>
                <a:srgbClr val="000000"/>
              </a:solidFill>
              <a:latin typeface="Calibri" panose="020F0502020204030204" pitchFamily="34" charset="0"/>
              <a:sym typeface="+mn-ea"/>
            </a:endParaRPr>
          </a:p>
          <a:p>
            <a:pPr marL="342900" indent="-342900" algn="l">
              <a:lnSpc>
                <a:spcPct val="100000"/>
              </a:lnSpc>
              <a:buClrTx/>
              <a:buSzTx/>
              <a:buFont typeface="Arial" panose="020B0604020202020204" pitchFamily="34" charset="0"/>
              <a:buChar char="•"/>
            </a:pPr>
            <a:r>
              <a:rPr lang="en-IN" sz="2000" dirty="0">
                <a:solidFill>
                  <a:srgbClr val="000000"/>
                </a:solidFill>
                <a:latin typeface="Calibri" panose="020F0502020204030204" pitchFamily="34" charset="0"/>
                <a:sym typeface="+mn-ea"/>
              </a:rPr>
              <a:t>Dataset shape: </a:t>
            </a:r>
            <a:r>
              <a:rPr lang="en-GB" sz="2000" dirty="0">
                <a:solidFill>
                  <a:srgbClr val="000000"/>
                </a:solidFill>
                <a:latin typeface="Calibri" panose="020F0502020204030204" pitchFamily="34" charset="0"/>
              </a:rPr>
              <a:t>1596 </a:t>
            </a:r>
            <a:r>
              <a:rPr lang="en-IN" sz="2000" dirty="0">
                <a:solidFill>
                  <a:srgbClr val="000000"/>
                </a:solidFill>
                <a:latin typeface="Calibri" panose="020F0502020204030204" pitchFamily="34" charset="0"/>
                <a:sym typeface="+mn-ea"/>
              </a:rPr>
              <a:t>observations, 8 features</a:t>
            </a:r>
            <a:endParaRPr lang="en-IN" sz="2000" dirty="0">
              <a:solidFill>
                <a:srgbClr val="000000"/>
              </a:solidFill>
              <a:latin typeface="Calibri" panose="020F0502020204030204" pitchFamily="34" charset="0"/>
              <a:sym typeface="+mn-ea"/>
            </a:endParaRPr>
          </a:p>
        </p:txBody>
      </p:sp>
      <p:graphicFrame>
        <p:nvGraphicFramePr>
          <p:cNvPr id="4" name="Table 3"/>
          <p:cNvGraphicFramePr>
            <a:graphicFrameLocks noGrp="1"/>
          </p:cNvGraphicFramePr>
          <p:nvPr/>
        </p:nvGraphicFramePr>
        <p:xfrm>
          <a:off x="606107" y="1851458"/>
          <a:ext cx="10979785" cy="4026968"/>
        </p:xfrm>
        <a:graphic>
          <a:graphicData uri="http://schemas.openxmlformats.org/drawingml/2006/table">
            <a:tbl>
              <a:tblPr firstRow="1">
                <a:tableStyleId>{5202B0CA-FC54-4496-8BCA-5EF66A818D29}</a:tableStyleId>
              </a:tblPr>
              <a:tblGrid>
                <a:gridCol w="2749550"/>
                <a:gridCol w="8230235"/>
              </a:tblGrid>
              <a:tr h="515367">
                <a:tc>
                  <a:txBody>
                    <a:bodyPr/>
                    <a:lstStyle/>
                    <a:p>
                      <a:pPr algn="l"/>
                      <a:r>
                        <a:rPr lang="en-US" sz="2400" b="0" dirty="0">
                          <a:latin typeface="Times New Roman" panose="02020603050405020304" pitchFamily="18" charset="0"/>
                          <a:cs typeface="Times New Roman" panose="02020603050405020304" pitchFamily="18" charset="0"/>
                        </a:rPr>
                        <a:t>Name of Feature</a:t>
                      </a:r>
                      <a:endParaRPr lang="en-US" sz="2400" b="0" dirty="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r>
                        <a:rPr lang="en-US" sz="2400" b="0" dirty="0">
                          <a:latin typeface="Times New Roman" panose="02020603050405020304" pitchFamily="18" charset="0"/>
                          <a:cs typeface="Times New Roman" panose="02020603050405020304" pitchFamily="18" charset="0"/>
                        </a:rPr>
                        <a:t>Description </a:t>
                      </a:r>
                      <a:endParaRPr lang="en-US" sz="2400" b="0" dirty="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42576">
                <a:tc>
                  <a:txBody>
                    <a:bodyPr/>
                    <a:lstStyle/>
                    <a:p>
                      <a:pPr rtl="0"/>
                      <a:r>
                        <a:rPr lang="en-US" sz="2000" kern="1200" dirty="0">
                          <a:solidFill>
                            <a:srgbClr val="000000"/>
                          </a:solidFill>
                          <a:latin typeface="Calibri" panose="020F0502020204030204" pitchFamily="34" charset="0"/>
                          <a:ea typeface="+mn-ea"/>
                          <a:cs typeface="+mn-cs"/>
                        </a:rPr>
                        <a:t>Date (Index)</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2000" kern="1200" dirty="0">
                          <a:solidFill>
                            <a:srgbClr val="000000"/>
                          </a:solidFill>
                          <a:latin typeface="Calibri" panose="020F0502020204030204" pitchFamily="34" charset="0"/>
                          <a:ea typeface="+mn-ea"/>
                          <a:cs typeface="+mn-cs"/>
                        </a:rPr>
                        <a:t>Date format(YYYY/MM/DD)</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19100">
                <a:tc>
                  <a:txBody>
                    <a:bodyPr/>
                    <a:lstStyle/>
                    <a:p>
                      <a:pPr rtl="0"/>
                      <a:r>
                        <a:rPr lang="en-US" sz="2000" kern="1200" dirty="0">
                          <a:solidFill>
                            <a:srgbClr val="000000"/>
                          </a:solidFill>
                          <a:latin typeface="Calibri" panose="020F0502020204030204" pitchFamily="34" charset="0"/>
                          <a:ea typeface="+mn-ea"/>
                          <a:cs typeface="+mn-cs"/>
                        </a:rPr>
                        <a:t>Prev. Close(Price)</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2000" kern="1200" dirty="0">
                          <a:solidFill>
                            <a:srgbClr val="000000"/>
                          </a:solidFill>
                          <a:latin typeface="Calibri" panose="020F0502020204030204" pitchFamily="34" charset="0"/>
                          <a:ea typeface="+mn-ea"/>
                          <a:cs typeface="+mn-cs"/>
                        </a:rPr>
                        <a:t>Closing price of the bond</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57200">
                <a:tc>
                  <a:txBody>
                    <a:bodyPr/>
                    <a:lstStyle/>
                    <a:p>
                      <a:pPr rtl="0"/>
                      <a:r>
                        <a:rPr lang="en-US" sz="2000" kern="1200" dirty="0">
                          <a:solidFill>
                            <a:srgbClr val="000000"/>
                          </a:solidFill>
                          <a:latin typeface="Calibri" panose="020F0502020204030204" pitchFamily="34" charset="0"/>
                          <a:ea typeface="+mn-ea"/>
                          <a:cs typeface="+mn-cs"/>
                        </a:rPr>
                        <a:t>Open</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kern="1200" dirty="0">
                          <a:solidFill>
                            <a:srgbClr val="000000"/>
                          </a:solidFill>
                          <a:latin typeface="Calibri" panose="020F0502020204030204" pitchFamily="34" charset="0"/>
                          <a:ea typeface="+mn-ea"/>
                          <a:cs typeface="+mn-cs"/>
                        </a:rPr>
                        <a:t>Opening price of bond</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394104">
                <a:tc>
                  <a:txBody>
                    <a:bodyPr/>
                    <a:lstStyle/>
                    <a:p>
                      <a:pPr rtl="0"/>
                      <a:r>
                        <a:rPr lang="en-US" sz="2000" kern="1200" dirty="0">
                          <a:solidFill>
                            <a:srgbClr val="000000"/>
                          </a:solidFill>
                          <a:latin typeface="Calibri" panose="020F0502020204030204" pitchFamily="34" charset="0"/>
                          <a:ea typeface="+mn-ea"/>
                          <a:cs typeface="+mn-cs"/>
                        </a:rPr>
                        <a:t>High</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2000" kern="1200" dirty="0">
                          <a:solidFill>
                            <a:srgbClr val="000000"/>
                          </a:solidFill>
                          <a:latin typeface="Calibri" panose="020F0502020204030204" pitchFamily="34" charset="0"/>
                          <a:ea typeface="+mn-ea"/>
                          <a:cs typeface="+mn-cs"/>
                        </a:rPr>
                        <a:t>Highest price of bond reached for particular date</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11439">
                <a:tc>
                  <a:txBody>
                    <a:bodyPr/>
                    <a:lstStyle/>
                    <a:p>
                      <a:pPr rtl="0"/>
                      <a:r>
                        <a:rPr lang="en-US" sz="2000" kern="1200" dirty="0">
                          <a:solidFill>
                            <a:srgbClr val="000000"/>
                          </a:solidFill>
                          <a:latin typeface="Calibri" panose="020F0502020204030204" pitchFamily="34" charset="0"/>
                          <a:ea typeface="+mn-ea"/>
                          <a:cs typeface="+mn-cs"/>
                        </a:rPr>
                        <a:t>Low</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kern="1200" dirty="0">
                          <a:solidFill>
                            <a:srgbClr val="000000"/>
                          </a:solidFill>
                          <a:latin typeface="Calibri" panose="020F0502020204030204" pitchFamily="34" charset="0"/>
                          <a:ea typeface="+mn-ea"/>
                          <a:cs typeface="+mn-cs"/>
                        </a:rPr>
                        <a:t>Lowest price of bond reached for particular date</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6168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it-IT" sz="2000" kern="1200" dirty="0">
                          <a:solidFill>
                            <a:srgbClr val="000000"/>
                          </a:solidFill>
                          <a:latin typeface="Calibri" panose="020F0502020204030204" pitchFamily="34" charset="0"/>
                          <a:ea typeface="+mn-ea"/>
                          <a:cs typeface="+mn-cs"/>
                        </a:rPr>
                        <a:t>Last</a:t>
                      </a:r>
                      <a:endParaRPr lang="it-IT"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r>
                        <a:rPr lang="en-US" sz="2000" kern="1200" dirty="0">
                          <a:solidFill>
                            <a:srgbClr val="000000"/>
                          </a:solidFill>
                          <a:latin typeface="Calibri" panose="020F0502020204030204" pitchFamily="34" charset="0"/>
                          <a:ea typeface="+mn-ea"/>
                          <a:cs typeface="+mn-cs"/>
                        </a:rPr>
                        <a:t>Last price for the day</a:t>
                      </a:r>
                      <a:endParaRPr lang="en-US"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cap="flat" cmpd="sng" algn="ctr">
                      <a:solidFill>
                        <a:schemeClr val="tx1"/>
                      </a:solidFill>
                      <a:prstDash val="solid"/>
                      <a:round/>
                      <a:headEnd type="none" w="med" len="med"/>
                      <a:tailEnd type="none" w="med" len="med"/>
                    </a:lnB>
                  </a:tcPr>
                </a:tc>
              </a:tr>
              <a:tr h="46168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it-IT" sz="2000" kern="1200" dirty="0">
                          <a:solidFill>
                            <a:srgbClr val="000000"/>
                          </a:solidFill>
                          <a:latin typeface="Calibri" panose="020F0502020204030204" pitchFamily="34" charset="0"/>
                          <a:ea typeface="+mn-ea"/>
                          <a:cs typeface="+mn-cs"/>
                        </a:rPr>
                        <a:t>Close</a:t>
                      </a:r>
                      <a:endParaRPr lang="it-IT"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r>
                        <a:rPr lang="en-US" sz="2000" kern="1200" dirty="0">
                          <a:solidFill>
                            <a:srgbClr val="000000"/>
                          </a:solidFill>
                          <a:latin typeface="Calibri" panose="020F0502020204030204" pitchFamily="34" charset="0"/>
                          <a:ea typeface="+mn-ea"/>
                          <a:cs typeface="+mn-cs"/>
                        </a:rPr>
                        <a:t>Closed price for the day</a:t>
                      </a:r>
                      <a:endParaRPr lang="en-US" sz="2000" kern="1200" dirty="0">
                        <a:solidFill>
                          <a:srgbClr val="000000"/>
                        </a:solidFill>
                        <a:latin typeface="Calibri" panose="020F0502020204030204" pitchFamily="34" charset="0"/>
                        <a:ea typeface="+mn-ea"/>
                        <a:cs typeface="+mn-cs"/>
                      </a:endParaRPr>
                    </a:p>
                  </a:txBody>
                  <a:tcP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cap="flat" cmpd="sng" algn="ctr">
                      <a:solidFill>
                        <a:schemeClr val="tx1"/>
                      </a:solidFill>
                      <a:prstDash val="solid"/>
                      <a:round/>
                      <a:headEnd type="none" w="med" len="med"/>
                      <a:tailEnd type="none" w="med" len="med"/>
                    </a:lnB>
                  </a:tcPr>
                </a:tc>
              </a:tr>
              <a:tr h="46168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it-IT" sz="2000" kern="1200" dirty="0">
                          <a:solidFill>
                            <a:srgbClr val="000000"/>
                          </a:solidFill>
                          <a:latin typeface="Calibri" panose="020F0502020204030204" pitchFamily="34" charset="0"/>
                          <a:ea typeface="+mn-ea"/>
                          <a:cs typeface="+mn-cs"/>
                        </a:rPr>
                        <a:t>VWAP(Avg)</a:t>
                      </a:r>
                      <a:endParaRPr lang="it-IT"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2700">
                      <a:solidFill>
                        <a:schemeClr val="tx1"/>
                      </a:solidFill>
                      <a:prstDash val="solid"/>
                    </a:lnB>
                  </a:tcPr>
                </a:tc>
                <a:tc>
                  <a:txBody>
                    <a:bodyPr/>
                    <a:lstStyle/>
                    <a:p>
                      <a:pPr algn="l"/>
                      <a:r>
                        <a:rPr lang="en-US" sz="2000" kern="1200" dirty="0">
                          <a:solidFill>
                            <a:srgbClr val="000000"/>
                          </a:solidFill>
                          <a:latin typeface="Calibri" panose="020F0502020204030204" pitchFamily="34" charset="0"/>
                          <a:ea typeface="+mn-ea"/>
                          <a:cs typeface="+mn-cs"/>
                        </a:rPr>
                        <a:t>Average of above features</a:t>
                      </a:r>
                      <a:endParaRPr lang="en-US" sz="2000" kern="1200" dirty="0">
                        <a:solidFill>
                          <a:srgbClr val="000000"/>
                        </a:solidFill>
                        <a:latin typeface="Calibri" panose="020F0502020204030204" pitchFamily="34" charset="0"/>
                        <a:ea typeface="+mn-ea"/>
                        <a:cs typeface="+mn-cs"/>
                      </a:endParaRPr>
                    </a:p>
                  </a:txBody>
                  <a:tcP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chemeClr val="tx2">
                    <a:lumMod val="50000"/>
                  </a:schemeClr>
                </a:solidFill>
                <a:latin typeface="Times New Roman" panose="02020603050405020304" pitchFamily="18" charset="0"/>
                <a:cs typeface="Times New Roman" panose="02020603050405020304" pitchFamily="18" charset="0"/>
              </a:rPr>
              <a:t>Data Processing for IRFC</a:t>
            </a:r>
            <a:endParaRPr lang="en-GB"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500740" y="951398"/>
            <a:ext cx="10886127" cy="3785652"/>
          </a:xfrm>
          <a:prstGeom prst="rect">
            <a:avLst/>
          </a:prstGeom>
          <a:noFill/>
        </p:spPr>
        <p:txBody>
          <a:bodyPr wrap="square">
            <a:spAutoFit/>
          </a:bodyPr>
          <a:lstStyle/>
          <a:p>
            <a:pPr marL="285750" indent="-285750">
              <a:buFont typeface="Wingdings" panose="05000000000000000000" pitchFamily="2" charset="2"/>
              <a:buChar char="Ø"/>
            </a:pPr>
            <a:r>
              <a:rPr lang="en-GB" sz="2000" dirty="0">
                <a:solidFill>
                  <a:srgbClr val="000000"/>
                </a:solidFill>
                <a:latin typeface="Calibri" panose="020F0502020204030204" pitchFamily="34" charset="0"/>
              </a:rPr>
              <a:t>Following steps were taken to perform Exploratory Data Analysis in Python:</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Checked existence of NULL values, resulted no “NA” value present.</a:t>
            </a:r>
            <a:endParaRPr lang="en-GB" sz="2000" dirty="0">
              <a:solidFill>
                <a:srgbClr val="000000"/>
              </a:solidFill>
              <a:latin typeface="Calibri" panose="020F0502020204030204" pitchFamily="34" charset="0"/>
            </a:endParaRPr>
          </a:p>
          <a:p>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Selected 2 features(Date, Price: Close) with the help of Correlation plot to accomplish our 	purpose.</a:t>
            </a:r>
            <a:endParaRPr lang="en-GB" sz="2000" dirty="0">
              <a:solidFill>
                <a:srgbClr val="000000"/>
              </a:solidFill>
              <a:latin typeface="Calibri" panose="020F0502020204030204" pitchFamily="34" charset="0"/>
            </a:endParaRPr>
          </a:p>
          <a:p>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Filled  missing “Dates” in dataset and “Price” was filled by using forward imputation.</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a:t>
            </a:r>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Final data set has 2473 rows and 2 columns.</a:t>
            </a:r>
            <a:endParaRPr lang="en-GB" sz="2000" dirty="0">
              <a:solidFill>
                <a:srgbClr val="000000"/>
              </a:solidFill>
              <a:latin typeface="Calibri" panose="020F0502020204030204" pitchFamily="34" charset="0"/>
            </a:endParaRPr>
          </a:p>
          <a:p>
            <a:endParaRPr lang="en-GB" sz="2000" dirty="0">
              <a:solidFill>
                <a:srgbClr val="000000"/>
              </a:solidFill>
              <a:latin typeface="Calibri" panose="020F0502020204030204" pitchFamily="34" charset="0"/>
            </a:endParaRPr>
          </a:p>
          <a:p>
            <a:r>
              <a:rPr lang="en-GB" sz="2000" dirty="0">
                <a:solidFill>
                  <a:srgbClr val="000000"/>
                </a:solidFill>
                <a:latin typeface="Calibri" panose="020F0502020204030204" pitchFamily="34" charset="0"/>
              </a:rPr>
              <a:t>	 Checked Correlation using pair-plot and also checked seasonality.</a:t>
            </a:r>
            <a:endParaRPr lang="en-GB" sz="2000" dirty="0">
              <a:solidFill>
                <a:srgbClr val="000000"/>
              </a:solidFill>
              <a:latin typeface="Calibri" panose="020F0502020204030204" pitchFamily="34" charset="0"/>
            </a:endParaRPr>
          </a:p>
        </p:txBody>
      </p:sp>
      <p:pic>
        <p:nvPicPr>
          <p:cNvPr id="6" name="Graphic 5" descr="Research"/>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08307" y="1633253"/>
            <a:ext cx="255813" cy="255813"/>
          </a:xfrm>
          <a:prstGeom prst="rect">
            <a:avLst/>
          </a:prstGeom>
        </p:spPr>
      </p:pic>
      <p:pic>
        <p:nvPicPr>
          <p:cNvPr id="7" name="Graphic 6" descr="Research"/>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08307" y="2253831"/>
            <a:ext cx="255813" cy="255813"/>
          </a:xfrm>
          <a:prstGeom prst="rect">
            <a:avLst/>
          </a:prstGeom>
        </p:spPr>
      </p:pic>
      <p:pic>
        <p:nvPicPr>
          <p:cNvPr id="8" name="Graphic 7" descr="Research"/>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08304" y="3136978"/>
            <a:ext cx="255813" cy="255813"/>
          </a:xfrm>
          <a:prstGeom prst="rect">
            <a:avLst/>
          </a:prstGeom>
        </p:spPr>
      </p:pic>
      <p:pic>
        <p:nvPicPr>
          <p:cNvPr id="9" name="Graphic 8" descr="Research"/>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08306" y="3757556"/>
            <a:ext cx="255813" cy="255813"/>
          </a:xfrm>
          <a:prstGeom prst="rect">
            <a:avLst/>
          </a:prstGeom>
        </p:spPr>
      </p:pic>
      <p:pic>
        <p:nvPicPr>
          <p:cNvPr id="10" name="Graphic 9" descr="Research"/>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08305" y="4385766"/>
            <a:ext cx="255813" cy="255813"/>
          </a:xfrm>
          <a:prstGeom prst="rect">
            <a:avLst/>
          </a:prstGeom>
        </p:spPr>
      </p:pic>
      <p:pic>
        <p:nvPicPr>
          <p:cNvPr id="12" name="Graphic 11" descr="Datab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912" y="3825403"/>
            <a:ext cx="2575780" cy="25757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926" y="3305897"/>
            <a:ext cx="7561320" cy="901785"/>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EDA - IRFC</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12" name="TextBox 11"/>
          <p:cNvSpPr txBox="1"/>
          <p:nvPr/>
        </p:nvSpPr>
        <p:spPr>
          <a:xfrm>
            <a:off x="742950" y="2013235"/>
            <a:ext cx="2906485" cy="646331"/>
          </a:xfrm>
          <a:prstGeom prst="rect">
            <a:avLst/>
          </a:prstGeom>
          <a:noFill/>
        </p:spPr>
        <p:txBody>
          <a:bodyPr wrap="square" rtlCol="0">
            <a:spAutoFit/>
          </a:bodyPr>
          <a:lstStyle/>
          <a:p>
            <a:endParaRPr lang="en-GB" dirty="0">
              <a:solidFill>
                <a:srgbClr val="000000"/>
              </a:solidFill>
              <a:latin typeface="Roboto" panose="02000000000000000000" pitchFamily="2" charset="0"/>
              <a:cs typeface="Times New Roman" panose="02020603050405020304" pitchFamily="18" charset="0"/>
            </a:endParaRPr>
          </a:p>
          <a:p>
            <a:endParaRPr lang="en-GB" dirty="0"/>
          </a:p>
        </p:txBody>
      </p:sp>
      <p:sp>
        <p:nvSpPr>
          <p:cNvPr id="2" name="TextBox 1"/>
          <p:cNvSpPr txBox="1"/>
          <p:nvPr/>
        </p:nvSpPr>
        <p:spPr>
          <a:xfrm>
            <a:off x="6506767" y="1678634"/>
            <a:ext cx="3940629" cy="1015663"/>
          </a:xfrm>
          <a:prstGeom prst="rect">
            <a:avLst/>
          </a:prstGeom>
          <a:noFill/>
        </p:spPr>
        <p:txBody>
          <a:bodyPr wrap="square" rtlCol="0">
            <a:spAutoFit/>
          </a:bodyPr>
          <a:lstStyle/>
          <a:p>
            <a:r>
              <a:rPr lang="en-GB" sz="2000" dirty="0">
                <a:solidFill>
                  <a:srgbClr val="000000"/>
                </a:solidFill>
                <a:latin typeface="Calibri" panose="020F0502020204030204" pitchFamily="34" charset="0"/>
              </a:rPr>
              <a:t>Histogram representation of Price over last 5 years. Right skewness is observed.</a:t>
            </a:r>
            <a:endParaRPr lang="en-GB" sz="2000" dirty="0">
              <a:solidFill>
                <a:srgbClr val="000000"/>
              </a:solidFill>
              <a:latin typeface="Calibri" panose="020F0502020204030204" pitchFamily="34" charset="0"/>
            </a:endParaRPr>
          </a:p>
        </p:txBody>
      </p:sp>
      <p:sp>
        <p:nvSpPr>
          <p:cNvPr id="5" name="TextBox 4"/>
          <p:cNvSpPr txBox="1"/>
          <p:nvPr/>
        </p:nvSpPr>
        <p:spPr>
          <a:xfrm>
            <a:off x="6506767" y="3835913"/>
            <a:ext cx="3940629" cy="1323439"/>
          </a:xfrm>
          <a:prstGeom prst="rect">
            <a:avLst/>
          </a:prstGeom>
          <a:noFill/>
        </p:spPr>
        <p:txBody>
          <a:bodyPr wrap="square" rtlCol="0">
            <a:spAutoFit/>
          </a:bodyPr>
          <a:lstStyle/>
          <a:p>
            <a:pPr algn="just"/>
            <a:r>
              <a:rPr lang="en-GB" sz="2000" dirty="0">
                <a:solidFill>
                  <a:srgbClr val="000000"/>
                </a:solidFill>
                <a:latin typeface="Calibri" panose="020F0502020204030204" pitchFamily="34" charset="0"/>
              </a:rPr>
              <a:t>QQ-Plot displays a normal distribution of the Price variable with few outliers which are not affecting our dataset.</a:t>
            </a:r>
            <a:endParaRPr lang="en-GB" sz="2000" dirty="0">
              <a:solidFill>
                <a:srgbClr val="000000"/>
              </a:solidFill>
              <a:latin typeface="Calibri" panose="020F0502020204030204" pitchFamily="34" charset="0"/>
            </a:endParaRPr>
          </a:p>
        </p:txBody>
      </p:sp>
      <p:sp>
        <p:nvSpPr>
          <p:cNvPr id="6" name="TextBox 5"/>
          <p:cNvSpPr txBox="1"/>
          <p:nvPr/>
        </p:nvSpPr>
        <p:spPr>
          <a:xfrm>
            <a:off x="2335569" y="3351104"/>
            <a:ext cx="3091543" cy="338554"/>
          </a:xfrm>
          <a:prstGeom prst="rect">
            <a:avLst/>
          </a:prstGeom>
          <a:noFill/>
        </p:spPr>
        <p:txBody>
          <a:bodyPr wrap="square" rtlCol="0">
            <a:spAutoFit/>
          </a:bodyPr>
          <a:lstStyle/>
          <a:p>
            <a:r>
              <a:rPr lang="en-GB" sz="1600" b="1" dirty="0"/>
              <a:t>Fig: Histogram representation</a:t>
            </a:r>
            <a:endParaRPr lang="en-GB" sz="1600" b="1" dirty="0"/>
          </a:p>
        </p:txBody>
      </p:sp>
      <p:sp>
        <p:nvSpPr>
          <p:cNvPr id="8" name="TextBox 7"/>
          <p:cNvSpPr txBox="1"/>
          <p:nvPr/>
        </p:nvSpPr>
        <p:spPr>
          <a:xfrm>
            <a:off x="2444425" y="5982794"/>
            <a:ext cx="2873829" cy="338554"/>
          </a:xfrm>
          <a:prstGeom prst="rect">
            <a:avLst/>
          </a:prstGeom>
          <a:noFill/>
        </p:spPr>
        <p:txBody>
          <a:bodyPr wrap="square" rtlCol="0">
            <a:spAutoFit/>
          </a:bodyPr>
          <a:lstStyle/>
          <a:p>
            <a:r>
              <a:rPr lang="en-GB" sz="1600" b="1" dirty="0"/>
              <a:t>Fig: Q-Q plot representation</a:t>
            </a:r>
            <a:endParaRPr lang="en-GB" sz="1600" b="1" dirty="0"/>
          </a:p>
        </p:txBody>
      </p:sp>
      <p:pic>
        <p:nvPicPr>
          <p:cNvPr id="14" name="Picture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4117" y="875206"/>
            <a:ext cx="5288403" cy="2553794"/>
          </a:xfrm>
          <a:prstGeom prst="rect">
            <a:avLst/>
          </a:prstGeom>
        </p:spPr>
      </p:pic>
      <p:pic>
        <p:nvPicPr>
          <p:cNvPr id="9" name="Picture 8"/>
          <p:cNvPicPr>
            <a:picLocks noChangeAspect="1"/>
          </p:cNvPicPr>
          <p:nvPr/>
        </p:nvPicPr>
        <p:blipFill>
          <a:blip r:embed="rId2"/>
          <a:stretch>
            <a:fillRect/>
          </a:stretch>
        </p:blipFill>
        <p:spPr>
          <a:xfrm>
            <a:off x="1161691" y="3906175"/>
            <a:ext cx="4675517" cy="202313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926" y="3305897"/>
            <a:ext cx="7561320" cy="901785"/>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EDA - IRFC</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12" name="TextBox 11"/>
          <p:cNvSpPr txBox="1"/>
          <p:nvPr/>
        </p:nvSpPr>
        <p:spPr>
          <a:xfrm>
            <a:off x="742950" y="2013235"/>
            <a:ext cx="2906485" cy="646331"/>
          </a:xfrm>
          <a:prstGeom prst="rect">
            <a:avLst/>
          </a:prstGeom>
          <a:noFill/>
        </p:spPr>
        <p:txBody>
          <a:bodyPr wrap="square" rtlCol="0">
            <a:spAutoFit/>
          </a:bodyPr>
          <a:lstStyle/>
          <a:p>
            <a:endParaRPr lang="en-GB" dirty="0">
              <a:solidFill>
                <a:srgbClr val="000000"/>
              </a:solidFill>
              <a:latin typeface="Roboto" panose="02000000000000000000" pitchFamily="2" charset="0"/>
              <a:cs typeface="Times New Roman" panose="02020603050405020304" pitchFamily="18" charset="0"/>
            </a:endParaRPr>
          </a:p>
          <a:p>
            <a:endParaRPr lang="en-GB" dirty="0"/>
          </a:p>
        </p:txBody>
      </p:sp>
      <p:sp>
        <p:nvSpPr>
          <p:cNvPr id="16" name="TextBox 15"/>
          <p:cNvSpPr txBox="1"/>
          <p:nvPr/>
        </p:nvSpPr>
        <p:spPr>
          <a:xfrm>
            <a:off x="5325744" y="4854013"/>
            <a:ext cx="3091543" cy="338554"/>
          </a:xfrm>
          <a:prstGeom prst="rect">
            <a:avLst/>
          </a:prstGeom>
          <a:noFill/>
        </p:spPr>
        <p:txBody>
          <a:bodyPr wrap="square" rtlCol="0">
            <a:spAutoFit/>
          </a:bodyPr>
          <a:lstStyle/>
          <a:p>
            <a:r>
              <a:rPr lang="en-GB" sz="1600" b="1" dirty="0"/>
              <a:t>Fig: Seasonality Graph</a:t>
            </a:r>
            <a:endParaRPr lang="en-GB" sz="1600" b="1" dirty="0"/>
          </a:p>
        </p:txBody>
      </p:sp>
      <p:sp>
        <p:nvSpPr>
          <p:cNvPr id="9" name="TextBox 8"/>
          <p:cNvSpPr txBox="1"/>
          <p:nvPr/>
        </p:nvSpPr>
        <p:spPr>
          <a:xfrm>
            <a:off x="2887514" y="5527391"/>
            <a:ext cx="6786075" cy="400110"/>
          </a:xfrm>
          <a:prstGeom prst="rect">
            <a:avLst/>
          </a:prstGeom>
          <a:noFill/>
        </p:spPr>
        <p:txBody>
          <a:bodyPr wrap="square" rtlCol="0">
            <a:spAutoFit/>
          </a:bodyPr>
          <a:lstStyle/>
          <a:p>
            <a:r>
              <a:rPr lang="en-GB" sz="2000" dirty="0">
                <a:solidFill>
                  <a:srgbClr val="000000"/>
                </a:solidFill>
                <a:latin typeface="Calibri" panose="020F0502020204030204" pitchFamily="34" charset="0"/>
              </a:rPr>
              <a:t>The above plot shows the negative trend with no seasonality.</a:t>
            </a:r>
            <a:endParaRPr lang="en-GB" sz="2000" dirty="0">
              <a:solidFill>
                <a:srgbClr val="000000"/>
              </a:solidFill>
              <a:latin typeface="Calibri" panose="020F0502020204030204" pitchFamily="34" charset="0"/>
            </a:endParaRPr>
          </a:p>
        </p:txBody>
      </p:sp>
      <p:sp>
        <p:nvSpPr>
          <p:cNvPr id="17" name="TextBox 16"/>
          <p:cNvSpPr txBox="1"/>
          <p:nvPr/>
        </p:nvSpPr>
        <p:spPr>
          <a:xfrm>
            <a:off x="4478263" y="892367"/>
            <a:ext cx="2854692" cy="400110"/>
          </a:xfrm>
          <a:prstGeom prst="rect">
            <a:avLst/>
          </a:prstGeom>
          <a:noFill/>
        </p:spPr>
        <p:txBody>
          <a:bodyPr wrap="none" rtlCol="0">
            <a:spAutoFit/>
          </a:bodyPr>
          <a:lstStyle/>
          <a:p>
            <a:r>
              <a:rPr lang="en-IN" sz="2000" dirty="0">
                <a:solidFill>
                  <a:srgbClr val="000000"/>
                </a:solidFill>
                <a:latin typeface="Calibri" panose="020F0502020204030204" pitchFamily="34" charset="0"/>
              </a:rPr>
              <a:t>Multiplicative Seasonality</a:t>
            </a:r>
            <a:endParaRPr lang="en-US" sz="2000" dirty="0">
              <a:solidFill>
                <a:srgbClr val="000000"/>
              </a:solidFill>
              <a:latin typeface="Calibri" panose="020F0502020204030204" pitchFamily="34" charset="0"/>
            </a:endParaRPr>
          </a:p>
        </p:txBody>
      </p:sp>
      <p:pic>
        <p:nvPicPr>
          <p:cNvPr id="5" name="Picture 4"/>
          <p:cNvPicPr>
            <a:picLocks noChangeAspect="1"/>
          </p:cNvPicPr>
          <p:nvPr/>
        </p:nvPicPr>
        <p:blipFill>
          <a:blip r:embed="rId1"/>
          <a:stretch>
            <a:fillRect/>
          </a:stretch>
        </p:blipFill>
        <p:spPr>
          <a:xfrm>
            <a:off x="2412151" y="1318613"/>
            <a:ext cx="7484245" cy="3535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926" y="3305897"/>
            <a:ext cx="7561320" cy="901785"/>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EDA - IRFC</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12" name="TextBox 11"/>
          <p:cNvSpPr txBox="1"/>
          <p:nvPr/>
        </p:nvSpPr>
        <p:spPr>
          <a:xfrm>
            <a:off x="742950" y="2013235"/>
            <a:ext cx="2906485" cy="646331"/>
          </a:xfrm>
          <a:prstGeom prst="rect">
            <a:avLst/>
          </a:prstGeom>
          <a:noFill/>
        </p:spPr>
        <p:txBody>
          <a:bodyPr wrap="square" rtlCol="0">
            <a:spAutoFit/>
          </a:bodyPr>
          <a:lstStyle/>
          <a:p>
            <a:endParaRPr lang="en-GB" dirty="0">
              <a:solidFill>
                <a:srgbClr val="000000"/>
              </a:solidFill>
              <a:latin typeface="Roboto" panose="02000000000000000000" pitchFamily="2" charset="0"/>
              <a:cs typeface="Times New Roman" panose="02020603050405020304" pitchFamily="18" charset="0"/>
            </a:endParaRPr>
          </a:p>
          <a:p>
            <a:endParaRPr lang="en-GB" dirty="0"/>
          </a:p>
        </p:txBody>
      </p:sp>
      <p:sp>
        <p:nvSpPr>
          <p:cNvPr id="9" name="TextBox 8"/>
          <p:cNvSpPr txBox="1"/>
          <p:nvPr/>
        </p:nvSpPr>
        <p:spPr>
          <a:xfrm>
            <a:off x="481907" y="4903748"/>
            <a:ext cx="11157642" cy="707886"/>
          </a:xfrm>
          <a:prstGeom prst="rect">
            <a:avLst/>
          </a:prstGeom>
          <a:noFill/>
        </p:spPr>
        <p:txBody>
          <a:bodyPr wrap="square" rtlCol="0">
            <a:spAutoFit/>
          </a:bodyPr>
          <a:lstStyle/>
          <a:p>
            <a:r>
              <a:rPr lang="en-GB" sz="2000" dirty="0">
                <a:solidFill>
                  <a:srgbClr val="000000"/>
                </a:solidFill>
                <a:latin typeface="Calibri" panose="020F0502020204030204" pitchFamily="34" charset="0"/>
              </a:rPr>
              <a:t>The above plot shows the Autocorrelation and Partial Autocorrelation which clearly displays the sudden steep from x=0 to 1. Based on these changes, we have chosen the hyper parameter as P &amp; Q = 1.</a:t>
            </a:r>
            <a:endParaRPr lang="en-GB" sz="2000" dirty="0">
              <a:solidFill>
                <a:srgbClr val="000000"/>
              </a:solidFill>
              <a:latin typeface="Calibri" panose="020F0502020204030204" pitchFamily="34" charset="0"/>
            </a:endParaRPr>
          </a:p>
        </p:txBody>
      </p:sp>
      <p:pic>
        <p:nvPicPr>
          <p:cNvPr id="6" name="Picture 5"/>
          <p:cNvPicPr>
            <a:picLocks noChangeAspect="1"/>
          </p:cNvPicPr>
          <p:nvPr/>
        </p:nvPicPr>
        <p:blipFill>
          <a:blip r:embed="rId1"/>
          <a:stretch>
            <a:fillRect/>
          </a:stretch>
        </p:blipFill>
        <p:spPr>
          <a:xfrm>
            <a:off x="481907" y="1115852"/>
            <a:ext cx="5047691" cy="3784140"/>
          </a:xfrm>
          <a:prstGeom prst="rect">
            <a:avLst/>
          </a:prstGeom>
        </p:spPr>
      </p:pic>
      <p:pic>
        <p:nvPicPr>
          <p:cNvPr id="8" name="Picture 7"/>
          <p:cNvPicPr>
            <a:picLocks noChangeAspect="1"/>
          </p:cNvPicPr>
          <p:nvPr/>
        </p:nvPicPr>
        <p:blipFill>
          <a:blip r:embed="rId2"/>
          <a:stretch>
            <a:fillRect/>
          </a:stretch>
        </p:blipFill>
        <p:spPr>
          <a:xfrm>
            <a:off x="6662404" y="1162611"/>
            <a:ext cx="5172408" cy="37781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1010024" y="3050435"/>
            <a:ext cx="4581307" cy="757130"/>
          </a:xfrm>
          <a:prstGeom prst="rect">
            <a:avLst/>
          </a:prstGeom>
        </p:spPr>
        <p:txBody>
          <a:bodyPr vert="horz" wrap="square" lIns="91440" tIns="45720" rIns="91440" bIns="45720" rtlCol="0" anchor="b">
            <a:spAutoFit/>
          </a:bodyPr>
          <a:lstStyle>
            <a:defPPr>
              <a:defRPr lang="en-US"/>
            </a:defPPr>
            <a:lvl1pPr>
              <a:lnSpc>
                <a:spcPct val="90000"/>
              </a:lnSpc>
              <a:spcBef>
                <a:spcPct val="0"/>
              </a:spcBef>
              <a:spcAft>
                <a:spcPts val="600"/>
              </a:spcAft>
              <a:defRPr sz="4800">
                <a:solidFill>
                  <a:srgbClr val="FFFFFF"/>
                </a:solidFill>
                <a:latin typeface="Georgia" panose="02040502050405020303" pitchFamily="18" charset="0"/>
                <a:ea typeface="+mj-ea"/>
                <a:cs typeface="+mj-cs"/>
              </a:defRPr>
            </a:lvl1pPr>
          </a:lstStyle>
          <a:p>
            <a:r>
              <a:rPr lang="en-US" dirty="0">
                <a:solidFill>
                  <a:schemeClr val="tx1"/>
                </a:solidFill>
              </a:rPr>
              <a:t>Model Building</a:t>
            </a:r>
            <a:endParaRPr lang="en-US" dirty="0">
              <a:solidFill>
                <a:schemeClr val="tx1"/>
              </a:solidFill>
            </a:endParaRPr>
          </a:p>
        </p:txBody>
      </p:sp>
      <p:sp>
        <p:nvSpPr>
          <p:cNvPr id="3" name="Title 2"/>
          <p:cNvSpPr>
            <a:spLocks noGrp="1"/>
          </p:cNvSpPr>
          <p:nvPr>
            <p:ph type="title"/>
          </p:nvPr>
        </p:nvSpPr>
        <p:spPr/>
        <p:txBody>
          <a:bodyPr/>
          <a:lstStyle/>
          <a:p>
            <a:r>
              <a:rPr lang="en-US" dirty="0"/>
              <a:t> </a:t>
            </a:r>
            <a:endParaRPr lang="en-IN" dirty="0"/>
          </a:p>
        </p:txBody>
      </p:sp>
      <p:sp>
        <p:nvSpPr>
          <p:cNvPr id="16"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098" name="Picture 2" descr="Bim, building, computer, document, plan, research, simulation icon - Download on Iconfin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62749" y="89104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2459" y="864235"/>
            <a:ext cx="11237488" cy="6297621"/>
          </a:xfrm>
          <a:prstGeom prst="rect">
            <a:avLst/>
          </a:prstGeom>
        </p:spPr>
        <p:txBody>
          <a:bodyPr vert="horz" wrap="square" lIns="0" tIns="0" rIns="0" bIns="0" rtlCol="0">
            <a:spAutoFit/>
          </a:bodyPr>
          <a:lstStyle>
            <a:defPPr>
              <a:defRPr lang="en-US"/>
            </a:defPPr>
            <a:lvl1pPr marL="285750" indent="-285750">
              <a:lnSpc>
                <a:spcPct val="90000"/>
              </a:lnSpc>
              <a:spcAft>
                <a:spcPts val="600"/>
              </a:spcAft>
              <a:buFont typeface="Arial" panose="020B0604020202020204" pitchFamily="34" charset="0"/>
              <a:buChar char="•"/>
              <a:defRPr sz="1600" b="0"/>
            </a:lvl1pPr>
          </a:lstStyle>
          <a:p>
            <a:pPr marL="0" lvl="1" indent="0">
              <a:lnSpc>
                <a:spcPct val="107000"/>
              </a:lnSpc>
              <a:spcAft>
                <a:spcPts val="800"/>
              </a:spcAft>
              <a:buNone/>
            </a:pPr>
            <a:r>
              <a:rPr lang="en-IN" sz="2400" b="1" dirty="0">
                <a:solidFill>
                  <a:schemeClr val="accent1">
                    <a:lumMod val="50000"/>
                  </a:schemeClr>
                </a:solidFill>
                <a:latin typeface="Times New Roman" panose="02020603050405020304" pitchFamily="18" charset="0"/>
                <a:cs typeface="Times New Roman" panose="02020603050405020304" pitchFamily="18" charset="0"/>
              </a:rPr>
              <a:t>Autoregressive Integrated Moving Average Model</a:t>
            </a:r>
            <a:r>
              <a:rPr lang="en-US" sz="2400" b="1" dirty="0">
                <a:solidFill>
                  <a:schemeClr val="accent1">
                    <a:lumMod val="50000"/>
                  </a:schemeClr>
                </a:solidFill>
                <a:effectLst/>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a:p>
            <a:pPr marL="0" marR="0" indent="0" fontAlgn="base">
              <a:lnSpc>
                <a:spcPts val="1800"/>
              </a:lnSpc>
              <a:spcBef>
                <a:spcPts val="0"/>
              </a:spcBef>
              <a:spcAft>
                <a:spcPts val="1440"/>
              </a:spcAft>
              <a:buNone/>
            </a:pPr>
            <a:r>
              <a:rPr lang="en-IN" sz="2000" dirty="0">
                <a:solidFill>
                  <a:srgbClr val="000000"/>
                </a:solidFill>
                <a:latin typeface="Calibri" panose="020F0502020204030204" pitchFamily="34" charset="0"/>
              </a:rPr>
              <a:t>This acronym is descriptive, capturing the key aspects of the model itself. Briefly, they are:</a:t>
            </a:r>
            <a:endParaRPr lang="en-GB" sz="2000" dirty="0">
              <a:solidFill>
                <a:srgbClr val="000000"/>
              </a:solidFill>
              <a:latin typeface="Calibri" panose="020F050202020403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IN" sz="2000" b="1" dirty="0">
                <a:solidFill>
                  <a:srgbClr val="000000"/>
                </a:solidFill>
                <a:latin typeface="Calibri" panose="020F0502020204030204" pitchFamily="34" charset="0"/>
              </a:rPr>
              <a:t>AR: </a:t>
            </a:r>
            <a:r>
              <a:rPr lang="en-IN" sz="2000" dirty="0">
                <a:solidFill>
                  <a:srgbClr val="000000"/>
                </a:solidFill>
                <a:latin typeface="Calibri" panose="020F0502020204030204" pitchFamily="34" charset="0"/>
              </a:rPr>
              <a:t>Autoregression. A model that uses the dependent relationship between an observation and some number of lagged observations.</a:t>
            </a:r>
            <a:endParaRPr lang="en-IN" sz="2000" dirty="0">
              <a:solidFill>
                <a:srgbClr val="000000"/>
              </a:solidFill>
              <a:latin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endParaRPr lang="en-GB" sz="2000" dirty="0">
              <a:solidFill>
                <a:srgbClr val="000000"/>
              </a:solidFill>
              <a:latin typeface="Calibri" panose="020F050202020403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IN" sz="2000" b="1" dirty="0">
                <a:solidFill>
                  <a:srgbClr val="000000"/>
                </a:solidFill>
                <a:latin typeface="Calibri" panose="020F0502020204030204" pitchFamily="34" charset="0"/>
              </a:rPr>
              <a:t>I: </a:t>
            </a:r>
            <a:r>
              <a:rPr lang="en-IN" sz="2000" dirty="0">
                <a:solidFill>
                  <a:srgbClr val="000000"/>
                </a:solidFill>
                <a:latin typeface="Calibri" panose="020F0502020204030204" pitchFamily="34" charset="0"/>
              </a:rPr>
              <a:t>Integrated. The use of differencing of raw observations (e.g. subtracting an observation from an observation at the previous time step) in order to make the time series stationary.</a:t>
            </a:r>
            <a:endParaRPr lang="en-IN" sz="2000" dirty="0">
              <a:solidFill>
                <a:srgbClr val="000000"/>
              </a:solidFill>
              <a:latin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endParaRPr lang="en-GB" sz="2000" dirty="0">
              <a:solidFill>
                <a:srgbClr val="000000"/>
              </a:solidFill>
              <a:latin typeface="Calibri" panose="020F0502020204030204" pitchFamily="34" charset="0"/>
            </a:endParaRPr>
          </a:p>
          <a:p>
            <a:r>
              <a:rPr lang="en-IN" sz="2000" b="1" dirty="0">
                <a:solidFill>
                  <a:srgbClr val="000000"/>
                </a:solidFill>
                <a:latin typeface="Calibri" panose="020F0502020204030204" pitchFamily="34" charset="0"/>
              </a:rPr>
              <a:t>MA: </a:t>
            </a:r>
            <a:r>
              <a:rPr lang="en-IN" sz="2000" dirty="0">
                <a:solidFill>
                  <a:srgbClr val="000000"/>
                </a:solidFill>
                <a:latin typeface="Calibri" panose="020F0502020204030204" pitchFamily="34" charset="0"/>
              </a:rPr>
              <a:t>Moving Average. A model that uses the dependency between an observation and a residual error from a moving average model applied to lagged observations.</a:t>
            </a:r>
            <a:endParaRPr lang="en-IN" sz="2000" dirty="0">
              <a:solidFill>
                <a:srgbClr val="000000"/>
              </a:solidFill>
              <a:latin typeface="Calibri" panose="020F0502020204030204" pitchFamily="34" charset="0"/>
            </a:endParaRPr>
          </a:p>
          <a:p>
            <a:pPr marL="0" marR="0" indent="0" fontAlgn="base">
              <a:lnSpc>
                <a:spcPts val="1800"/>
              </a:lnSpc>
              <a:spcBef>
                <a:spcPts val="0"/>
              </a:spcBef>
              <a:spcAft>
                <a:spcPts val="1440"/>
              </a:spcAft>
              <a:buNone/>
            </a:pPr>
            <a:endParaRPr lang="en-IN" sz="2000" dirty="0">
              <a:solidFill>
                <a:srgbClr val="000000"/>
              </a:solidFill>
              <a:latin typeface="Calibri" panose="020F0502020204030204" pitchFamily="34" charset="0"/>
            </a:endParaRPr>
          </a:p>
          <a:p>
            <a:pPr marL="0" marR="0" indent="0" fontAlgn="base">
              <a:lnSpc>
                <a:spcPts val="1800"/>
              </a:lnSpc>
              <a:spcBef>
                <a:spcPts val="0"/>
              </a:spcBef>
              <a:spcAft>
                <a:spcPts val="1440"/>
              </a:spcAft>
              <a:buNone/>
            </a:pPr>
            <a:r>
              <a:rPr lang="en-IN" sz="2000" dirty="0">
                <a:solidFill>
                  <a:srgbClr val="000000"/>
                </a:solidFill>
                <a:latin typeface="Calibri" panose="020F0502020204030204" pitchFamily="34" charset="0"/>
              </a:rPr>
              <a:t>The parameters of the ARIMA model are defined as follows:</a:t>
            </a:r>
            <a:endParaRPr lang="en-GB" sz="2000" dirty="0">
              <a:solidFill>
                <a:srgbClr val="000000"/>
              </a:solidFill>
              <a:latin typeface="Calibri" panose="020F050202020403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IN" sz="2000" b="1" dirty="0">
                <a:solidFill>
                  <a:srgbClr val="000000"/>
                </a:solidFill>
                <a:latin typeface="Calibri" panose="020F0502020204030204" pitchFamily="34" charset="0"/>
              </a:rPr>
              <a:t>p: </a:t>
            </a:r>
            <a:r>
              <a:rPr lang="en-IN" sz="2000" dirty="0">
                <a:solidFill>
                  <a:srgbClr val="000000"/>
                </a:solidFill>
                <a:latin typeface="Calibri" panose="020F0502020204030204" pitchFamily="34" charset="0"/>
              </a:rPr>
              <a:t>The number of lag observations included in the model, also called the lag order.</a:t>
            </a:r>
            <a:endParaRPr lang="en-GB" sz="2000" dirty="0">
              <a:solidFill>
                <a:srgbClr val="000000"/>
              </a:solidFill>
              <a:latin typeface="Calibri" panose="020F050202020403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IN" sz="2000" b="1" dirty="0">
                <a:solidFill>
                  <a:srgbClr val="000000"/>
                </a:solidFill>
                <a:latin typeface="Calibri" panose="020F0502020204030204" pitchFamily="34" charset="0"/>
              </a:rPr>
              <a:t>d: </a:t>
            </a:r>
            <a:r>
              <a:rPr lang="en-IN" sz="2000" dirty="0">
                <a:solidFill>
                  <a:srgbClr val="000000"/>
                </a:solidFill>
                <a:latin typeface="Calibri" panose="020F0502020204030204" pitchFamily="34" charset="0"/>
              </a:rPr>
              <a:t>The number of times that the raw observations are differenced, also called the degree of differencing.</a:t>
            </a:r>
            <a:endParaRPr lang="en-GB" sz="2000" dirty="0">
              <a:solidFill>
                <a:srgbClr val="000000"/>
              </a:solidFill>
              <a:latin typeface="Calibri" panose="020F050202020403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IN" sz="2000" b="1" dirty="0">
                <a:solidFill>
                  <a:srgbClr val="000000"/>
                </a:solidFill>
                <a:latin typeface="Calibri" panose="020F0502020204030204" pitchFamily="34" charset="0"/>
              </a:rPr>
              <a:t>q: </a:t>
            </a:r>
            <a:r>
              <a:rPr lang="en-IN" sz="2000" dirty="0">
                <a:solidFill>
                  <a:srgbClr val="000000"/>
                </a:solidFill>
                <a:latin typeface="Calibri" panose="020F0502020204030204" pitchFamily="34" charset="0"/>
              </a:rPr>
              <a:t>The size of the moving average window, also called the order of moving average.</a:t>
            </a:r>
            <a:endParaRPr lang="en-GB" sz="2000" dirty="0">
              <a:solidFill>
                <a:srgbClr val="000000"/>
              </a:solidFill>
              <a:latin typeface="Calibri" panose="020F0502020204030204" pitchFamily="34" charset="0"/>
            </a:endParaRPr>
          </a:p>
          <a:p>
            <a:pPr marL="0" indent="0">
              <a:buNone/>
            </a:pPr>
            <a:endParaRPr lang="en-US" dirty="0">
              <a:latin typeface="Times New Roman" panose="02020603050405020304" pitchFamily="18" charset="0"/>
              <a:cs typeface="Times New Roman" panose="02020603050405020304" pitchFamily="18" charset="0"/>
            </a:endParaRPr>
          </a:p>
          <a:p>
            <a:pPr lvl="1" algn="l">
              <a:lnSpc>
                <a:spcPct val="107000"/>
              </a:lnSpc>
              <a:spcAft>
                <a:spcPts val="800"/>
              </a:spcAft>
            </a:pPr>
            <a:endParaRPr lang="en-US" b="1" dirty="0">
              <a:latin typeface="Times New Roman" panose="02020603050405020304" pitchFamily="18" charset="0"/>
              <a:cs typeface="Times New Roman" panose="02020603050405020304" pitchFamily="18" charset="0"/>
            </a:endParaRPr>
          </a:p>
          <a:p>
            <a:pPr lvl="1" algn="l">
              <a:lnSpc>
                <a:spcPct val="107000"/>
              </a:lnSpc>
              <a:spcAft>
                <a:spcPts val="800"/>
              </a:spcAft>
            </a:pPr>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02089" y="172014"/>
            <a:ext cx="10442111" cy="506730"/>
          </a:xfrm>
        </p:spPr>
        <p:txBody>
          <a:bodyPr vert="horz" wrap="square"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Model Building </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02089" y="1343886"/>
            <a:ext cx="12194711" cy="1479379"/>
          </a:xfrm>
          <a:prstGeom prst="rect">
            <a:avLst/>
          </a:prstGeom>
        </p:spPr>
        <p:txBody>
          <a:bodyPr vert="horz" wrap="square" lIns="0" tIns="0" rIns="0" bIns="0" rtlCol="0">
            <a:spAutoFit/>
          </a:bodyPr>
          <a:lstStyle>
            <a:defPPr>
              <a:defRPr lang="en-US"/>
            </a:defPPr>
            <a:lvl1pPr marL="285750" indent="-285750">
              <a:lnSpc>
                <a:spcPct val="90000"/>
              </a:lnSpc>
              <a:spcAft>
                <a:spcPts val="600"/>
              </a:spcAft>
              <a:buFont typeface="Arial" panose="020B0604020202020204" pitchFamily="34" charset="0"/>
              <a:buChar char="•"/>
              <a:defRPr sz="1600" b="0"/>
            </a:lvl1pPr>
          </a:lstStyle>
          <a:p>
            <a:pPr marL="0" marR="0" indent="0">
              <a:lnSpc>
                <a:spcPct val="107000"/>
              </a:lnSpc>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lvl="1"/>
            <a:endParaRPr lang="en-US" sz="2200" dirty="0"/>
          </a:p>
          <a:p>
            <a:endParaRPr lang="en-US" sz="2000" dirty="0"/>
          </a:p>
        </p:txBody>
      </p:sp>
      <p:sp>
        <p:nvSpPr>
          <p:cNvPr id="3" name="Title 2"/>
          <p:cNvSpPr>
            <a:spLocks noGrp="1"/>
          </p:cNvSpPr>
          <p:nvPr>
            <p:ph type="title"/>
          </p:nvPr>
        </p:nvSpPr>
        <p:spPr>
          <a:xfrm>
            <a:off x="302089" y="83100"/>
            <a:ext cx="10442111" cy="507831"/>
          </a:xfrm>
        </p:spPr>
        <p:txBody>
          <a:bodyPr vert="horz" wrap="square"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Model Description </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2"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graphicFrame>
        <p:nvGraphicFramePr>
          <p:cNvPr id="5" name="Table 4"/>
          <p:cNvGraphicFramePr>
            <a:graphicFrameLocks noGrp="1"/>
          </p:cNvGraphicFramePr>
          <p:nvPr/>
        </p:nvGraphicFramePr>
        <p:xfrm>
          <a:off x="710292" y="1221921"/>
          <a:ext cx="10929257" cy="4414158"/>
        </p:xfrm>
        <a:graphic>
          <a:graphicData uri="http://schemas.openxmlformats.org/drawingml/2006/table">
            <a:tbl>
              <a:tblPr>
                <a:tableStyleId>{5C22544A-7EE6-4342-B048-85BDC9FD1C3A}</a:tableStyleId>
              </a:tblPr>
              <a:tblGrid>
                <a:gridCol w="1935430"/>
                <a:gridCol w="2591107"/>
                <a:gridCol w="3201360"/>
                <a:gridCol w="3201360"/>
              </a:tblGrid>
              <a:tr h="495030">
                <a:tc>
                  <a:txBody>
                    <a:bodyPr/>
                    <a:lstStyle/>
                    <a:p>
                      <a:pPr algn="ctr" fontAlgn="ctr"/>
                      <a:r>
                        <a:rPr lang="en-US" sz="2000" b="1" kern="1200" dirty="0">
                          <a:solidFill>
                            <a:schemeClr val="dk1"/>
                          </a:solidFill>
                          <a:effectLst/>
                          <a:latin typeface="+mn-lt"/>
                          <a:ea typeface="+mn-ea"/>
                          <a:cs typeface="+mn-cs"/>
                        </a:rPr>
                        <a:t>Data</a:t>
                      </a:r>
                      <a:endParaRPr lang="en-US" sz="2000" b="1"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kern="1200" dirty="0">
                          <a:solidFill>
                            <a:schemeClr val="dk1"/>
                          </a:solidFill>
                          <a:effectLst/>
                          <a:latin typeface="+mn-lt"/>
                          <a:ea typeface="+mn-ea"/>
                          <a:cs typeface="+mn-cs"/>
                        </a:rPr>
                        <a:t>SGB (Pure Gold)</a:t>
                      </a:r>
                      <a:endParaRPr lang="en-US" sz="2000" b="1"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kern="1200" dirty="0">
                          <a:solidFill>
                            <a:schemeClr val="dk1"/>
                          </a:solidFill>
                          <a:effectLst/>
                          <a:latin typeface="+mn-lt"/>
                          <a:ea typeface="+mn-ea"/>
                          <a:cs typeface="+mn-cs"/>
                        </a:rPr>
                        <a:t>SBI</a:t>
                      </a:r>
                      <a:endParaRPr lang="en-US" sz="2000" b="1"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kern="1200" dirty="0">
                          <a:solidFill>
                            <a:schemeClr val="dk1"/>
                          </a:solidFill>
                          <a:effectLst/>
                          <a:latin typeface="+mn-lt"/>
                          <a:ea typeface="+mn-ea"/>
                          <a:cs typeface="+mn-cs"/>
                        </a:rPr>
                        <a:t>IRFC</a:t>
                      </a:r>
                      <a:endParaRPr lang="en-US" sz="2000" b="1" kern="1200" dirty="0">
                        <a:solidFill>
                          <a:schemeClr val="dk1"/>
                        </a:solidFill>
                        <a:effectLst/>
                        <a:latin typeface="+mn-lt"/>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83208">
                <a:tc>
                  <a:txBody>
                    <a:bodyPr/>
                    <a:lstStyle/>
                    <a:p>
                      <a:pPr algn="ctr" fontAlgn="ctr"/>
                      <a:r>
                        <a:rPr lang="en-US" sz="2000" b="0" kern="1200" dirty="0">
                          <a:solidFill>
                            <a:srgbClr val="000000"/>
                          </a:solidFill>
                          <a:latin typeface="Calibri" panose="020F0502020204030204" pitchFamily="34" charset="0"/>
                          <a:ea typeface="+mn-ea"/>
                          <a:cs typeface="+mn-cs"/>
                        </a:rPr>
                        <a:t>(p, d, q)</a:t>
                      </a:r>
                      <a:endParaRPr lang="en-US" sz="2000" b="0" kern="1200" dirty="0">
                        <a:solidFill>
                          <a:srgbClr val="000000"/>
                        </a:solidFill>
                        <a:latin typeface="Calibri" panose="020F050202020403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kern="1200" dirty="0">
                          <a:solidFill>
                            <a:srgbClr val="000000"/>
                          </a:solidFill>
                          <a:latin typeface="Calibri" panose="020F0502020204030204" pitchFamily="34" charset="0"/>
                          <a:ea typeface="+mn-ea"/>
                          <a:cs typeface="+mn-cs"/>
                        </a:rPr>
                        <a:t>(2, 1, 2)</a:t>
                      </a:r>
                      <a:endParaRPr lang="en-US" sz="2000" b="0" kern="1200" dirty="0">
                        <a:solidFill>
                          <a:srgbClr val="000000"/>
                        </a:solidFill>
                        <a:latin typeface="Calibri" panose="020F050202020403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kern="1200" dirty="0">
                          <a:solidFill>
                            <a:srgbClr val="000000"/>
                          </a:solidFill>
                          <a:latin typeface="Calibri" panose="020F0502020204030204" pitchFamily="34" charset="0"/>
                          <a:ea typeface="+mn-ea"/>
                          <a:cs typeface="+mn-cs"/>
                        </a:rPr>
                        <a:t>(1, 1, 0)</a:t>
                      </a:r>
                      <a:endParaRPr lang="en-US" sz="2000" b="0" kern="1200" dirty="0">
                        <a:solidFill>
                          <a:srgbClr val="000000"/>
                        </a:solidFill>
                        <a:latin typeface="Calibri" panose="020F050202020403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kern="1200" dirty="0">
                          <a:solidFill>
                            <a:srgbClr val="000000"/>
                          </a:solidFill>
                          <a:latin typeface="Calibri" panose="020F0502020204030204" pitchFamily="34" charset="0"/>
                          <a:ea typeface="+mn-ea"/>
                          <a:cs typeface="+mn-cs"/>
                        </a:rPr>
                        <a:t>(1,0,1)</a:t>
                      </a:r>
                      <a:endParaRPr lang="en-US" sz="2000" b="0" kern="1200" dirty="0">
                        <a:solidFill>
                          <a:srgbClr val="000000"/>
                        </a:solidFill>
                        <a:latin typeface="Calibri" panose="020F050202020403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35920">
                <a:tc>
                  <a:txBody>
                    <a:bodyPr/>
                    <a:lstStyle/>
                    <a:p>
                      <a:pPr algn="ctr" fontAlgn="ctr"/>
                      <a:r>
                        <a:rPr lang="en-US" sz="2000" b="0" kern="1200" dirty="0">
                          <a:solidFill>
                            <a:srgbClr val="000000"/>
                          </a:solidFill>
                          <a:latin typeface="Calibri" panose="020F0502020204030204" pitchFamily="34" charset="0"/>
                          <a:ea typeface="+mn-ea"/>
                          <a:cs typeface="+mn-cs"/>
                        </a:rPr>
                        <a:t>Selection Process</a:t>
                      </a:r>
                      <a:endParaRPr lang="en-US" sz="2000" b="0" kern="1200" dirty="0">
                        <a:solidFill>
                          <a:srgbClr val="000000"/>
                        </a:solidFill>
                        <a:latin typeface="Calibri" panose="020F050202020403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it-IT" sz="2000" b="0" kern="1200" dirty="0">
                          <a:solidFill>
                            <a:srgbClr val="000000"/>
                          </a:solidFill>
                          <a:latin typeface="Calibri" panose="020F0502020204030204" pitchFamily="34" charset="0"/>
                          <a:ea typeface="+mn-ea"/>
                          <a:cs typeface="+mn-cs"/>
                        </a:rPr>
                        <a:t>auto_arima using pmdarima library</a:t>
                      </a:r>
                      <a:endParaRPr lang="it-IT" sz="2000" b="0" kern="1200" dirty="0">
                        <a:solidFill>
                          <a:srgbClr val="000000"/>
                        </a:solidFill>
                        <a:latin typeface="Calibri" panose="020F050202020403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it-IT" sz="2000" b="0" kern="1200" dirty="0">
                          <a:solidFill>
                            <a:srgbClr val="000000"/>
                          </a:solidFill>
                          <a:latin typeface="Calibri" panose="020F0502020204030204" pitchFamily="34" charset="0"/>
                          <a:ea typeface="+mn-ea"/>
                          <a:cs typeface="+mn-cs"/>
                        </a:rPr>
                        <a:t>auto_arima using pmdarima library</a:t>
                      </a:r>
                      <a:endParaRPr lang="it-IT" sz="2000" b="0" kern="1200" dirty="0">
                        <a:solidFill>
                          <a:srgbClr val="000000"/>
                        </a:solidFill>
                        <a:latin typeface="Calibri" panose="020F050202020403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b="0" kern="1200" dirty="0">
                          <a:solidFill>
                            <a:srgbClr val="000000"/>
                          </a:solidFill>
                          <a:latin typeface="Calibri" panose="020F0502020204030204" pitchFamily="34" charset="0"/>
                          <a:ea typeface="+mn-ea"/>
                          <a:cs typeface="+mn-cs"/>
                        </a:rPr>
                        <a:t>Stationary check was conducted with </a:t>
                      </a:r>
                      <a:r>
                        <a:rPr lang="en-US" sz="2000" b="0" kern="1200" dirty="0" err="1">
                          <a:solidFill>
                            <a:srgbClr val="000000"/>
                          </a:solidFill>
                          <a:latin typeface="Calibri" panose="020F0502020204030204" pitchFamily="34" charset="0"/>
                          <a:ea typeface="+mn-ea"/>
                          <a:cs typeface="+mn-cs"/>
                        </a:rPr>
                        <a:t>Adfuller</a:t>
                      </a:r>
                      <a:r>
                        <a:rPr lang="en-US" sz="2000" b="0" kern="1200" dirty="0">
                          <a:solidFill>
                            <a:srgbClr val="000000"/>
                          </a:solidFill>
                          <a:latin typeface="Calibri" panose="020F0502020204030204" pitchFamily="34" charset="0"/>
                          <a:ea typeface="+mn-ea"/>
                          <a:cs typeface="+mn-cs"/>
                        </a:rPr>
                        <a:t> test using </a:t>
                      </a:r>
                      <a:r>
                        <a:rPr lang="en-US" sz="2000" b="0" kern="1200" dirty="0" err="1">
                          <a:solidFill>
                            <a:srgbClr val="000000"/>
                          </a:solidFill>
                          <a:latin typeface="Calibri" panose="020F0502020204030204" pitchFamily="34" charset="0"/>
                          <a:ea typeface="+mn-ea"/>
                          <a:cs typeface="+mn-cs"/>
                        </a:rPr>
                        <a:t>statsmodels</a:t>
                      </a:r>
                      <a:r>
                        <a:rPr lang="en-US" sz="2000" b="0" kern="1200" dirty="0">
                          <a:solidFill>
                            <a:srgbClr val="000000"/>
                          </a:solidFill>
                          <a:latin typeface="Calibri" panose="020F0502020204030204" pitchFamily="34" charset="0"/>
                          <a:ea typeface="+mn-ea"/>
                          <a:cs typeface="+mn-cs"/>
                        </a:rPr>
                        <a:t> library. Data is stationary, hence d = 0</a:t>
                      </a:r>
                      <a:endParaRPr lang="en-GB" sz="2000" b="0" kern="1200" dirty="0">
                        <a:solidFill>
                          <a:srgbClr val="000000"/>
                        </a:solidFill>
                        <a:latin typeface="Calibri" panose="020F0502020204030204" pitchFamily="34" charset="0"/>
                        <a:ea typeface="+mn-ea"/>
                        <a:cs typeface="+mn-cs"/>
                      </a:endParaRPr>
                    </a:p>
                    <a:p>
                      <a:pPr algn="ctr"/>
                      <a:r>
                        <a:rPr lang="en-US" sz="2000" b="0" kern="1200" dirty="0">
                          <a:solidFill>
                            <a:srgbClr val="000000"/>
                          </a:solidFill>
                          <a:latin typeface="Calibri" panose="020F0502020204030204" pitchFamily="34" charset="0"/>
                          <a:ea typeface="+mn-ea"/>
                          <a:cs typeface="+mn-cs"/>
                        </a:rPr>
                        <a:t>p value was confirmed with autocorrelation plot.</a:t>
                      </a:r>
                      <a:endParaRPr lang="en-GB" sz="2000" b="0" kern="1200" dirty="0">
                        <a:solidFill>
                          <a:srgbClr val="000000"/>
                        </a:solidFill>
                        <a:latin typeface="Calibri" panose="020F0502020204030204" pitchFamily="34" charset="0"/>
                        <a:ea typeface="+mn-ea"/>
                        <a:cs typeface="+mn-cs"/>
                      </a:endParaRPr>
                    </a:p>
                    <a:p>
                      <a:pPr algn="ctr"/>
                      <a:r>
                        <a:rPr lang="en-US" sz="2000" b="0" kern="1200" dirty="0">
                          <a:solidFill>
                            <a:srgbClr val="000000"/>
                          </a:solidFill>
                          <a:latin typeface="Calibri" panose="020F0502020204030204" pitchFamily="34" charset="0"/>
                          <a:ea typeface="+mn-ea"/>
                          <a:cs typeface="+mn-cs"/>
                        </a:rPr>
                        <a:t>q value was confirmed with partial autocorrelation plot.</a:t>
                      </a:r>
                      <a:endParaRPr lang="en-US" sz="2000" b="0" kern="1200" dirty="0">
                        <a:solidFill>
                          <a:srgbClr val="000000"/>
                        </a:solidFill>
                        <a:latin typeface="Calibri" panose="020F050202020403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91606"/>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Outputs of the Model in Codes</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5"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4" name="TextBox 3"/>
          <p:cNvSpPr txBox="1"/>
          <p:nvPr/>
        </p:nvSpPr>
        <p:spPr>
          <a:xfrm>
            <a:off x="348343" y="1005458"/>
            <a:ext cx="5747657" cy="553998"/>
          </a:xfrm>
          <a:prstGeom prst="rect">
            <a:avLst/>
          </a:prstGeom>
          <a:noFill/>
        </p:spPr>
        <p:txBody>
          <a:bodyPr wrap="square" rtlCol="0">
            <a:spAutoFit/>
          </a:bodyPr>
          <a:lstStyle/>
          <a:p>
            <a:r>
              <a:rPr lang="en-IN" sz="3000" b="1" dirty="0">
                <a:solidFill>
                  <a:schemeClr val="tx2">
                    <a:lumMod val="50000"/>
                  </a:schemeClr>
                </a:solidFill>
                <a:latin typeface="Times New Roman" panose="02020603050405020304" pitchFamily="18" charset="0"/>
                <a:ea typeface="+mj-ea"/>
                <a:cs typeface="Times New Roman" panose="02020603050405020304" pitchFamily="18" charset="0"/>
              </a:rPr>
              <a:t>SGB</a:t>
            </a:r>
            <a:endParaRPr lang="en-IN" sz="3000" b="1" dirty="0">
              <a:solidFill>
                <a:schemeClr val="tx2">
                  <a:lumMod val="50000"/>
                </a:schemeClr>
              </a:solidFill>
              <a:latin typeface="Times New Roman" panose="02020603050405020304" pitchFamily="18" charset="0"/>
              <a:ea typeface="+mj-ea"/>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15193" y="863601"/>
            <a:ext cx="8877300" cy="4051300"/>
          </a:xfrm>
          <a:prstGeom prst="rect">
            <a:avLst/>
          </a:prstGeom>
        </p:spPr>
      </p:pic>
      <p:pic>
        <p:nvPicPr>
          <p:cNvPr id="6" name="Picture 5"/>
          <p:cNvPicPr>
            <a:picLocks noChangeAspect="1"/>
          </p:cNvPicPr>
          <p:nvPr/>
        </p:nvPicPr>
        <p:blipFill>
          <a:blip r:embed="rId2"/>
          <a:stretch>
            <a:fillRect/>
          </a:stretch>
        </p:blipFill>
        <p:spPr>
          <a:xfrm>
            <a:off x="1815193" y="4996740"/>
            <a:ext cx="8877300" cy="11375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1606"/>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Outputs of the Model in Codes</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5"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4" name="TextBox 3"/>
          <p:cNvSpPr txBox="1"/>
          <p:nvPr/>
        </p:nvSpPr>
        <p:spPr>
          <a:xfrm>
            <a:off x="449752" y="1040434"/>
            <a:ext cx="5031205" cy="553998"/>
          </a:xfrm>
          <a:prstGeom prst="rect">
            <a:avLst/>
          </a:prstGeom>
          <a:noFill/>
        </p:spPr>
        <p:txBody>
          <a:bodyPr wrap="square" rtlCol="0">
            <a:spAutoFit/>
          </a:bodyPr>
          <a:lstStyle/>
          <a:p>
            <a:r>
              <a:rPr lang="en-IN" sz="3000" b="1" dirty="0">
                <a:solidFill>
                  <a:schemeClr val="tx2">
                    <a:lumMod val="50000"/>
                  </a:schemeClr>
                </a:solidFill>
                <a:latin typeface="Times New Roman" panose="02020603050405020304" pitchFamily="18" charset="0"/>
                <a:ea typeface="+mj-ea"/>
                <a:cs typeface="Times New Roman" panose="02020603050405020304" pitchFamily="18" charset="0"/>
              </a:rPr>
              <a:t>SBI</a:t>
            </a:r>
            <a:endParaRPr lang="en-IN" sz="3000" b="1" dirty="0">
              <a:solidFill>
                <a:schemeClr val="tx2">
                  <a:lumMod val="50000"/>
                </a:schemeClr>
              </a:solidFill>
              <a:latin typeface="Times New Roman" panose="02020603050405020304" pitchFamily="18" charset="0"/>
              <a:ea typeface="+mj-ea"/>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8812" y="870177"/>
            <a:ext cx="8334375" cy="4327752"/>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812" y="5227016"/>
            <a:ext cx="8334375" cy="1181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Project Goal</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grpSp>
        <p:nvGrpSpPr>
          <p:cNvPr id="23" name="Group 22"/>
          <p:cNvGrpSpPr/>
          <p:nvPr/>
        </p:nvGrpSpPr>
        <p:grpSpPr>
          <a:xfrm>
            <a:off x="517496" y="3030116"/>
            <a:ext cx="10891016" cy="2380552"/>
            <a:chOff x="344433" y="2051082"/>
            <a:chExt cx="10891016" cy="2380552"/>
          </a:xfrm>
        </p:grpSpPr>
        <p:sp>
          <p:nvSpPr>
            <p:cNvPr id="5" name="TextBox 4"/>
            <p:cNvSpPr txBox="1"/>
            <p:nvPr/>
          </p:nvSpPr>
          <p:spPr>
            <a:xfrm>
              <a:off x="344433" y="2051082"/>
              <a:ext cx="5446766" cy="332399"/>
            </a:xfrm>
            <a:prstGeom prst="rect">
              <a:avLst/>
            </a:prstGeom>
          </p:spPr>
          <p:txBody>
            <a:bodyPr vert="horz" wrap="square" lIns="0" tIns="0" rIns="0" bIns="0" rtlCol="0" anchor="ctr">
              <a:spAutoFit/>
            </a:bodyPr>
            <a:lstStyle>
              <a:defPPr>
                <a:defRPr lang="en-US"/>
              </a:defPPr>
              <a:lvl1pPr>
                <a:lnSpc>
                  <a:spcPct val="90000"/>
                </a:lnSpc>
                <a:spcAft>
                  <a:spcPts val="600"/>
                </a:spcAft>
                <a:defRPr sz="2400">
                  <a:effectLst/>
                </a:defRPr>
              </a:lvl1pPr>
            </a:lstStyle>
            <a:p>
              <a:r>
                <a:rPr lang="en-US" b="1" dirty="0">
                  <a:solidFill>
                    <a:schemeClr val="accent1"/>
                  </a:solidFill>
                </a:rPr>
                <a:t>Objectives</a:t>
              </a:r>
              <a:endParaRPr lang="en-US" b="1" dirty="0">
                <a:solidFill>
                  <a:schemeClr val="accent1"/>
                </a:solidFill>
              </a:endParaRPr>
            </a:p>
          </p:txBody>
        </p:sp>
        <p:sp>
          <p:nvSpPr>
            <p:cNvPr id="6" name="TextBox 5"/>
            <p:cNvSpPr txBox="1"/>
            <p:nvPr/>
          </p:nvSpPr>
          <p:spPr>
            <a:xfrm>
              <a:off x="6483555" y="2051082"/>
              <a:ext cx="4659365" cy="332399"/>
            </a:xfrm>
            <a:prstGeom prst="rect">
              <a:avLst/>
            </a:prstGeom>
          </p:spPr>
          <p:txBody>
            <a:bodyPr vert="horz" lIns="0" tIns="0" rIns="0" bIns="0" rtlCol="0" anchor="ctr">
              <a:spAutoFit/>
            </a:bodyPr>
            <a:lstStyle>
              <a:defPPr>
                <a:defRPr lang="en-US"/>
              </a:defPPr>
              <a:lvl1pPr>
                <a:lnSpc>
                  <a:spcPct val="90000"/>
                </a:lnSpc>
                <a:spcAft>
                  <a:spcPts val="600"/>
                </a:spcAft>
                <a:defRPr sz="2400">
                  <a:effectLst/>
                </a:defRPr>
              </a:lvl1pPr>
            </a:lstStyle>
            <a:p>
              <a:r>
                <a:rPr lang="en-US" b="1" dirty="0">
                  <a:solidFill>
                    <a:schemeClr val="accent1"/>
                  </a:solidFill>
                </a:rPr>
                <a:t>Constraints</a:t>
              </a:r>
              <a:endParaRPr lang="en-US" b="1" dirty="0">
                <a:solidFill>
                  <a:schemeClr val="accent1"/>
                </a:solidFill>
              </a:endParaRPr>
            </a:p>
          </p:txBody>
        </p:sp>
        <p:sp>
          <p:nvSpPr>
            <p:cNvPr id="18" name="TextBox 1"/>
            <p:cNvSpPr txBox="1"/>
            <p:nvPr/>
          </p:nvSpPr>
          <p:spPr>
            <a:xfrm>
              <a:off x="409193" y="2265569"/>
              <a:ext cx="5446766" cy="1231106"/>
            </a:xfrm>
            <a:prstGeom prst="rect">
              <a:avLst/>
            </a:prstGeom>
          </p:spPr>
          <p:txBody>
            <a:bodyPr vert="horz" wrap="square" lIns="0" tIns="0" rIns="0" bIns="0" rtlCol="0" anchor="ctr">
              <a:spAutoFit/>
            </a:bodyPr>
            <a:lstStyle/>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solidFill>
                    <a:srgbClr val="000000"/>
                  </a:solidFill>
                  <a:latin typeface="Calibri" panose="020F0502020204030204" pitchFamily="34" charset="0"/>
                </a:rPr>
                <a:t>Maximize the Investment returns</a:t>
              </a:r>
              <a:endParaRPr lang="en-GB" sz="2000" dirty="0">
                <a:solidFill>
                  <a:srgbClr val="000000"/>
                </a:solidFill>
                <a:latin typeface="Calibri" panose="020F0502020204030204" pitchFamily="34" charset="0"/>
              </a:endParaRP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IN" sz="2000" dirty="0"/>
            </a:p>
          </p:txBody>
        </p:sp>
        <p:sp>
          <p:nvSpPr>
            <p:cNvPr id="20" name="TextBox 1"/>
            <p:cNvSpPr txBox="1"/>
            <p:nvPr/>
          </p:nvSpPr>
          <p:spPr>
            <a:xfrm>
              <a:off x="6576084" y="2614197"/>
              <a:ext cx="4659365" cy="615553"/>
            </a:xfrm>
            <a:prstGeom prst="rect">
              <a:avLst/>
            </a:prstGeom>
          </p:spPr>
          <p:txBody>
            <a:bodyPr vert="horz" lIns="0" tIns="0" rIns="0" bIns="0" rtlCol="0" anchor="ctr">
              <a:spAutoFit/>
            </a:bodyPr>
            <a:lstStyle/>
            <a:p>
              <a:pPr marL="342900" indent="-342900">
                <a:buFont typeface="Arial" panose="020B0604020202020204" pitchFamily="34" charset="0"/>
                <a:buChar char="•"/>
              </a:pPr>
              <a:r>
                <a:rPr lang="en-GB" sz="2000" dirty="0">
                  <a:solidFill>
                    <a:srgbClr val="000000"/>
                  </a:solidFill>
                  <a:latin typeface="Calibri" panose="020F0502020204030204" pitchFamily="34" charset="0"/>
                </a:rPr>
                <a:t>Minimize the Investment risk</a:t>
              </a:r>
              <a:endParaRPr lang="en-IN" sz="2000" dirty="0">
                <a:solidFill>
                  <a:srgbClr val="000000"/>
                </a:solidFill>
                <a:latin typeface="Calibri" panose="020F0502020204030204" pitchFamily="34" charset="0"/>
              </a:endParaRPr>
            </a:p>
            <a:p>
              <a:pPr marL="0" indent="0">
                <a:buNone/>
              </a:pPr>
              <a:endParaRPr lang="en-IN" sz="2000" dirty="0"/>
            </a:p>
          </p:txBody>
        </p:sp>
        <p:cxnSp>
          <p:nvCxnSpPr>
            <p:cNvPr id="9" name="Straight Connector 8"/>
            <p:cNvCxnSpPr/>
            <p:nvPr/>
          </p:nvCxnSpPr>
          <p:spPr>
            <a:xfrm>
              <a:off x="344433" y="2440631"/>
              <a:ext cx="5446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483555" y="2440631"/>
              <a:ext cx="4659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96000" y="2538808"/>
              <a:ext cx="0" cy="1892826"/>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 name="Picture 3"/>
          <p:cNvPicPr>
            <a:picLocks noChangeAspect="1"/>
          </p:cNvPicPr>
          <p:nvPr/>
        </p:nvPicPr>
        <p:blipFill>
          <a:blip r:embed="rId1"/>
          <a:stretch>
            <a:fillRect/>
          </a:stretch>
        </p:blipFill>
        <p:spPr>
          <a:xfrm>
            <a:off x="517496" y="2099683"/>
            <a:ext cx="1388857" cy="819165"/>
          </a:xfrm>
          <a:prstGeom prst="rect">
            <a:avLst/>
          </a:prstGeom>
        </p:spPr>
      </p:pic>
      <p:pic>
        <p:nvPicPr>
          <p:cNvPr id="8" name="Picture 7"/>
          <p:cNvPicPr>
            <a:picLocks noChangeAspect="1"/>
          </p:cNvPicPr>
          <p:nvPr/>
        </p:nvPicPr>
        <p:blipFill>
          <a:blip r:embed="rId2"/>
          <a:stretch>
            <a:fillRect/>
          </a:stretch>
        </p:blipFill>
        <p:spPr>
          <a:xfrm>
            <a:off x="6591858" y="2136275"/>
            <a:ext cx="1400125" cy="819166"/>
          </a:xfrm>
          <a:prstGeom prst="rect">
            <a:avLst/>
          </a:prstGeom>
        </p:spPr>
      </p:pic>
      <p:sp>
        <p:nvSpPr>
          <p:cNvPr id="7" name="TextBox 6"/>
          <p:cNvSpPr txBox="1"/>
          <p:nvPr/>
        </p:nvSpPr>
        <p:spPr>
          <a:xfrm>
            <a:off x="452736" y="1019821"/>
            <a:ext cx="10884736" cy="677108"/>
          </a:xfrm>
          <a:prstGeom prst="rect">
            <a:avLst/>
          </a:prstGeom>
          <a:noFill/>
        </p:spPr>
        <p:txBody>
          <a:bodyPr wrap="square" rtlCol="0">
            <a:spAutoFit/>
          </a:bodyPr>
          <a:lstStyle/>
          <a:p>
            <a:r>
              <a:rPr lang="en-GB" sz="2000" dirty="0">
                <a:solidFill>
                  <a:srgbClr val="000000"/>
                </a:solidFill>
                <a:latin typeface="Calibri" panose="020F0502020204030204" pitchFamily="34" charset="0"/>
              </a:rPr>
              <a:t>Finding the best investment between Gold Bond and General Bonds by building a forecasting model.</a:t>
            </a:r>
            <a:endParaRPr lang="en-GB" sz="2000" dirty="0">
              <a:solidFill>
                <a:srgbClr val="000000"/>
              </a:solidFill>
              <a:latin typeface="Calibri" panose="020F0502020204030204" pitchFamily="34" charset="0"/>
            </a:endParaRPr>
          </a:p>
          <a:p>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1606"/>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Outputs of the Model in Codes</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5"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4" name="TextBox 3"/>
          <p:cNvSpPr txBox="1"/>
          <p:nvPr/>
        </p:nvSpPr>
        <p:spPr>
          <a:xfrm>
            <a:off x="228600" y="841395"/>
            <a:ext cx="5031205" cy="507831"/>
          </a:xfrm>
          <a:prstGeom prst="rect">
            <a:avLst/>
          </a:prstGeom>
          <a:noFill/>
        </p:spPr>
        <p:txBody>
          <a:bodyPr wrap="square" rtlCol="0">
            <a:spAutoFit/>
          </a:bodyPr>
          <a:lstStyle/>
          <a:p>
            <a:pPr>
              <a:lnSpc>
                <a:spcPct val="90000"/>
              </a:lnSpc>
              <a:spcBef>
                <a:spcPct val="0"/>
              </a:spcBef>
            </a:pPr>
            <a:r>
              <a:rPr lang="en-IN" sz="3000" b="1" dirty="0">
                <a:solidFill>
                  <a:schemeClr val="tx2">
                    <a:lumMod val="50000"/>
                  </a:schemeClr>
                </a:solidFill>
                <a:latin typeface="Times New Roman" panose="02020603050405020304" pitchFamily="18" charset="0"/>
                <a:ea typeface="+mj-ea"/>
                <a:cs typeface="Times New Roman" panose="02020603050405020304" pitchFamily="18" charset="0"/>
              </a:rPr>
              <a:t>IRFC</a:t>
            </a:r>
            <a:endParaRPr lang="en-IN" sz="3000" b="1" dirty="0">
              <a:solidFill>
                <a:schemeClr val="tx2">
                  <a:lumMod val="50000"/>
                </a:schemeClr>
              </a:solidFill>
              <a:latin typeface="Times New Roman" panose="02020603050405020304" pitchFamily="18" charset="0"/>
              <a:ea typeface="+mj-ea"/>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5462" y="952499"/>
            <a:ext cx="8601075" cy="54387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 5"/>
          <p:cNvGraphicFramePr>
            <a:graphicFrameLocks noGrp="1"/>
          </p:cNvGraphicFramePr>
          <p:nvPr/>
        </p:nvGraphicFramePr>
        <p:xfrm>
          <a:off x="447378" y="1657350"/>
          <a:ext cx="10985962" cy="2008072"/>
        </p:xfrm>
        <a:graphic>
          <a:graphicData uri="http://schemas.openxmlformats.org/drawingml/2006/table">
            <a:tbl>
              <a:tblPr firstRow="1" bandRow="1">
                <a:tableStyleId>{5C22544A-7EE6-4342-B048-85BDC9FD1C3A}</a:tableStyleId>
              </a:tblPr>
              <a:tblGrid>
                <a:gridCol w="2855454"/>
                <a:gridCol w="2602668"/>
                <a:gridCol w="2737505"/>
                <a:gridCol w="2790335"/>
              </a:tblGrid>
              <a:tr h="937100">
                <a:tc>
                  <a:txBody>
                    <a:bodyPr/>
                    <a:lstStyle/>
                    <a:p>
                      <a:r>
                        <a:rPr lang="en-US" sz="2000" dirty="0">
                          <a:latin typeface="+mn-lt"/>
                        </a:rPr>
                        <a:t>Models</a:t>
                      </a:r>
                      <a:endParaRPr lang="en-US" sz="2000" dirty="0">
                        <a:latin typeface="+mn-lt"/>
                      </a:endParaRPr>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2000" dirty="0">
                          <a:latin typeface="+mn-lt"/>
                        </a:rPr>
                        <a:t>Model 1- SGB</a:t>
                      </a:r>
                      <a:endParaRPr lang="en-US" sz="2000" dirty="0">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2000" dirty="0">
                          <a:latin typeface="+mn-lt"/>
                        </a:rPr>
                        <a:t>Model 2-SBI</a:t>
                      </a:r>
                      <a:endParaRPr lang="en-US" sz="2000" dirty="0">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2000" dirty="0">
                          <a:latin typeface="+mn-lt"/>
                        </a:rPr>
                        <a:t>Model 3-IRFC</a:t>
                      </a:r>
                      <a:endParaRPr lang="en-US" sz="2000" dirty="0">
                        <a:latin typeface="+mn-lt"/>
                      </a:endParaRPr>
                    </a:p>
                  </a:txBody>
                  <a:tcPr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r>
              <a:tr h="535486">
                <a:tc>
                  <a:txBody>
                    <a:bodyPr/>
                    <a:lstStyle/>
                    <a:p>
                      <a:r>
                        <a:rPr lang="en-US" sz="2000" b="1" dirty="0">
                          <a:latin typeface="+mn-lt"/>
                        </a:rPr>
                        <a:t>Accuracy</a:t>
                      </a:r>
                      <a:endParaRPr lang="en-US" sz="20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2000" dirty="0">
                          <a:latin typeface="+mn-lt"/>
                        </a:rPr>
                        <a:t>Medium</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2000" dirty="0">
                          <a:latin typeface="+mn-lt"/>
                        </a:rPr>
                        <a:t>High</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en-US" sz="2000" dirty="0">
                          <a:latin typeface="+mn-lt"/>
                        </a:rPr>
                        <a:t>High</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r>
              <a:tr h="535486">
                <a:tc>
                  <a:txBody>
                    <a:bodyPr/>
                    <a:lstStyle/>
                    <a:p>
                      <a:r>
                        <a:rPr lang="en-US" sz="2000" b="1" dirty="0">
                          <a:latin typeface="+mn-lt"/>
                        </a:rPr>
                        <a:t>Returns (8 Years)</a:t>
                      </a:r>
                      <a:endParaRPr lang="en-US" sz="20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mn-lt"/>
                        </a:rPr>
                        <a:t> </a:t>
                      </a:r>
                      <a:r>
                        <a:rPr lang="en-GB" sz="2000" dirty="0">
                          <a:latin typeface="+mn-lt"/>
                        </a:rPr>
                        <a:t>82.64</a:t>
                      </a:r>
                      <a:r>
                        <a:rPr lang="en-US" sz="2000" dirty="0">
                          <a:latin typeface="+mn-lt"/>
                        </a:rPr>
                        <a:t>%</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mn-lt"/>
                        </a:rPr>
                        <a:t>111.51%</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dirty="0">
                          <a:latin typeface="+mn-lt"/>
                        </a:rPr>
                        <a:t>11.09%</a:t>
                      </a:r>
                      <a:endParaRPr lang="en-US" sz="20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Title 1"/>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Comparison of Model Performance </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8"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21"/>
          <p:cNvSpPr txBox="1"/>
          <p:nvPr/>
        </p:nvSpPr>
        <p:spPr>
          <a:xfrm>
            <a:off x="647243" y="305975"/>
            <a:ext cx="9454025" cy="3311635"/>
          </a:xfrm>
          <a:prstGeom prst="rect">
            <a:avLst/>
          </a:prstGeom>
          <a:noFill/>
          <a:ln>
            <a:noFill/>
          </a:ln>
        </p:spPr>
        <p:txBody>
          <a:bodyPr spcFirstLastPara="1" wrap="square" lIns="91425" tIns="45700" rIns="91425" bIns="45700" anchor="t" anchorCtr="0">
            <a:spAutoFit/>
          </a:bodyPr>
          <a:lstStyle/>
          <a:p>
            <a:pPr marL="285750" lvl="0" indent="-228600" algn="l">
              <a:lnSpc>
                <a:spcPct val="90000"/>
              </a:lnSpc>
              <a:spcBef>
                <a:spcPts val="1200"/>
              </a:spcBef>
            </a:pPr>
            <a:endParaRPr lang="en-US" sz="24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285750" lvl="0" indent="-228600" algn="l">
              <a:lnSpc>
                <a:spcPct val="90000"/>
              </a:lnSpc>
              <a:spcBef>
                <a:spcPts val="1200"/>
              </a:spcBef>
            </a:pPr>
            <a:r>
              <a:rPr lang="en-US" sz="2400" b="1" dirty="0" err="1">
                <a:solidFill>
                  <a:schemeClr val="dk1"/>
                </a:solidFill>
                <a:ea typeface="Times New Roman" panose="02020603050405020304"/>
                <a:cs typeface="Times New Roman" panose="02020603050405020304" pitchFamily="18" charset="0"/>
                <a:sym typeface="Times New Roman" panose="02020603050405020304"/>
              </a:rPr>
              <a:t>Streamlit</a:t>
            </a:r>
            <a:r>
              <a:rPr lang="en-US" sz="2400" b="1" dirty="0">
                <a:solidFill>
                  <a:schemeClr val="dk1"/>
                </a:solidFill>
                <a:ea typeface="Times New Roman" panose="02020603050405020304"/>
                <a:cs typeface="Times New Roman" panose="02020603050405020304" pitchFamily="18" charset="0"/>
                <a:sym typeface="Times New Roman" panose="02020603050405020304"/>
              </a:rPr>
              <a:t> Features:</a:t>
            </a:r>
            <a:endParaRPr lang="en-US" sz="2400" b="1" dirty="0">
              <a:solidFill>
                <a:schemeClr val="dk1"/>
              </a:solidFill>
              <a:ea typeface="Times New Roman" panose="02020603050405020304"/>
              <a:cs typeface="Times New Roman" panose="02020603050405020304" pitchFamily="18" charset="0"/>
              <a:sym typeface="Times New Roman" panose="02020603050405020304"/>
            </a:endParaRPr>
          </a:p>
          <a:p>
            <a:pPr marL="342900" lvl="0" indent="-285750" algn="l">
              <a:lnSpc>
                <a:spcPct val="90000"/>
              </a:lnSpc>
              <a:spcBef>
                <a:spcPts val="1200"/>
              </a:spcBef>
              <a:buFont typeface="Arial" panose="020B0604020202020204" pitchFamily="34" charset="0"/>
              <a:buChar char="•"/>
            </a:pPr>
            <a:r>
              <a:rPr lang="en-US" sz="2000" dirty="0" err="1">
                <a:solidFill>
                  <a:schemeClr val="dk1"/>
                </a:solidFill>
                <a:ea typeface="Times New Roman" panose="02020603050405020304"/>
                <a:cs typeface="Times New Roman" panose="02020603050405020304" pitchFamily="18" charset="0"/>
                <a:sym typeface="Times New Roman" panose="02020603050405020304"/>
              </a:rPr>
              <a:t>Streamlit</a:t>
            </a:r>
            <a:r>
              <a:rPr lang="en-US" sz="2000" dirty="0">
                <a:solidFill>
                  <a:schemeClr val="dk1"/>
                </a:solidFill>
                <a:ea typeface="Times New Roman" panose="02020603050405020304"/>
                <a:cs typeface="Times New Roman" panose="02020603050405020304" pitchFamily="18" charset="0"/>
                <a:sym typeface="Times New Roman" panose="02020603050405020304"/>
              </a:rPr>
              <a:t> has been used in this project for building the web application</a:t>
            </a:r>
            <a:endParaRPr lang="en-US" sz="2000" dirty="0">
              <a:solidFill>
                <a:schemeClr val="dk1"/>
              </a:solidFill>
              <a:ea typeface="Times New Roman" panose="02020603050405020304"/>
              <a:cs typeface="Times New Roman" panose="02020603050405020304" pitchFamily="18" charset="0"/>
              <a:sym typeface="Times New Roman" panose="02020603050405020304"/>
            </a:endParaRPr>
          </a:p>
          <a:p>
            <a:pPr marL="342900" lvl="0" indent="-285750" algn="l">
              <a:spcBef>
                <a:spcPts val="1200"/>
              </a:spcBef>
              <a:buFont typeface="Arial" panose="020B0604020202020204" pitchFamily="34" charset="0"/>
              <a:buChar char="•"/>
            </a:pPr>
            <a:r>
              <a:rPr lang="en-US" sz="2000" dirty="0">
                <a:solidFill>
                  <a:schemeClr val="dk1"/>
                </a:solidFill>
                <a:ea typeface="Times New Roman" panose="02020603050405020304"/>
                <a:cs typeface="Times New Roman" panose="02020603050405020304" pitchFamily="18" charset="0"/>
                <a:sym typeface="Times New Roman" panose="02020603050405020304"/>
              </a:rPr>
              <a:t>No front-end programming experience required</a:t>
            </a:r>
            <a:endParaRPr lang="en-US" sz="2000" dirty="0">
              <a:solidFill>
                <a:schemeClr val="dk1"/>
              </a:solidFill>
              <a:ea typeface="Times New Roman" panose="02020603050405020304"/>
              <a:cs typeface="Times New Roman" panose="02020603050405020304" pitchFamily="18" charset="0"/>
              <a:sym typeface="Times New Roman" panose="02020603050405020304"/>
            </a:endParaRPr>
          </a:p>
          <a:p>
            <a:pPr marL="342900" lvl="0" indent="-285750" algn="l">
              <a:spcBef>
                <a:spcPts val="1200"/>
              </a:spcBef>
              <a:buFont typeface="Arial" panose="020B0604020202020204" pitchFamily="34" charset="0"/>
              <a:buChar char="•"/>
            </a:pPr>
            <a:r>
              <a:rPr lang="en-US" sz="2000" dirty="0">
                <a:solidFill>
                  <a:schemeClr val="dk1"/>
                </a:solidFill>
                <a:ea typeface="Times New Roman" panose="02020603050405020304"/>
                <a:cs typeface="Times New Roman" panose="02020603050405020304" pitchFamily="18" charset="0"/>
                <a:sym typeface="Times New Roman" panose="02020603050405020304"/>
              </a:rPr>
              <a:t>Easy to deploy</a:t>
            </a:r>
            <a:endParaRPr lang="en-US" sz="2000" dirty="0">
              <a:solidFill>
                <a:schemeClr val="dk1"/>
              </a:solidFill>
              <a:ea typeface="Times New Roman" panose="02020603050405020304"/>
              <a:cs typeface="Times New Roman" panose="02020603050405020304" pitchFamily="18" charset="0"/>
              <a:sym typeface="Times New Roman" panose="02020603050405020304"/>
            </a:endParaRPr>
          </a:p>
          <a:p>
            <a:pPr marL="342900" lvl="0" indent="-285750" algn="l">
              <a:spcBef>
                <a:spcPts val="1200"/>
              </a:spcBef>
              <a:buFont typeface="Arial" panose="020B0604020202020204" pitchFamily="34" charset="0"/>
              <a:buChar char="•"/>
            </a:pPr>
            <a:r>
              <a:rPr lang="en-US" sz="2000" dirty="0">
                <a:solidFill>
                  <a:schemeClr val="dk1"/>
                </a:solidFill>
                <a:ea typeface="Times New Roman" panose="02020603050405020304"/>
                <a:cs typeface="Times New Roman" panose="02020603050405020304" pitchFamily="18" charset="0"/>
                <a:sym typeface="Times New Roman" panose="02020603050405020304"/>
              </a:rPr>
              <a:t>Compatibility with all major frameworks/libraries</a:t>
            </a:r>
            <a:endParaRPr lang="en-US" sz="2000" dirty="0">
              <a:solidFill>
                <a:schemeClr val="dk1"/>
              </a:solidFill>
              <a:ea typeface="Times New Roman" panose="02020603050405020304"/>
              <a:cs typeface="Times New Roman" panose="02020603050405020304" pitchFamily="18" charset="0"/>
              <a:sym typeface="Times New Roman" panose="02020603050405020304"/>
            </a:endParaRPr>
          </a:p>
          <a:p>
            <a:pPr marL="285750" lvl="0" indent="-228600" algn="l">
              <a:spcBef>
                <a:spcPts val="1200"/>
              </a:spcBef>
            </a:pPr>
            <a:endParaRPr lang="en-US"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381" name="Google Shape;381;p21"/>
          <p:cNvSpPr txBox="1">
            <a:spLocks noGrp="1"/>
          </p:cNvSpPr>
          <p:nvPr>
            <p:ph type="title"/>
          </p:nvPr>
        </p:nvSpPr>
        <p:spPr>
          <a:xfrm>
            <a:off x="445168" y="168728"/>
            <a:ext cx="10515600" cy="505460"/>
          </a:xfrm>
          <a:prstGeom prst="rect">
            <a:avLst/>
          </a:prstGeom>
          <a:noFill/>
          <a:ln>
            <a:noFill/>
          </a:ln>
        </p:spPr>
        <p:txBody>
          <a:bodyPr spcFirstLastPara="1" wrap="square" lIns="91425" tIns="45700" rIns="91425" bIns="45700" anchor="ctr" anchorCtr="0">
            <a:spAutoFit/>
          </a:bodyPr>
          <a:lstStyle/>
          <a:p>
            <a:pPr marL="0" lvl="0" indent="0">
              <a:spcAft>
                <a:spcPts val="0"/>
              </a:spcAft>
              <a:buClr>
                <a:schemeClr val="dk1"/>
              </a:buClr>
              <a:buSzPts val="3000"/>
            </a:pPr>
            <a:r>
              <a:rPr lang="en-US" b="1" dirty="0">
                <a:solidFill>
                  <a:schemeClr val="tx2">
                    <a:lumMod val="50000"/>
                  </a:schemeClr>
                </a:solidFill>
                <a:latin typeface="Times New Roman" panose="02020603050405020304" pitchFamily="18" charset="0"/>
                <a:cs typeface="Times New Roman" panose="02020603050405020304" pitchFamily="18" charset="0"/>
              </a:rPr>
              <a:t>Deployment Strategy</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cstate="print">
            <a:extLst>
              <a:ext uri="{BEBA8EAE-BF5A-486C-A8C5-ECC9F3942E4B}">
                <a14:imgProps xmlns:a14="http://schemas.microsoft.com/office/drawing/2010/main">
                  <a14:imgLayer r:embed="rId2">
                    <a14:imgEffect>
                      <a14:brightnessContrast bright="40000" contrast="40000"/>
                    </a14:imgEffect>
                    <a14:imgEffect>
                      <a14:saturation sat="400000"/>
                    </a14:imgEffect>
                  </a14:imgLayer>
                </a14:imgProps>
              </a:ext>
            </a:extLst>
          </a:blip>
          <a:stretch>
            <a:fillRect/>
          </a:stretch>
        </p:blipFill>
        <p:spPr>
          <a:xfrm>
            <a:off x="6477487" y="1738223"/>
            <a:ext cx="3825856" cy="1690777"/>
          </a:xfrm>
          <a:prstGeom prst="rect">
            <a:avLst/>
          </a:prstGeom>
        </p:spPr>
      </p:pic>
      <p:pic>
        <p:nvPicPr>
          <p:cNvPr id="7" name="Graphic 6" descr="Flas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7166" y="1270243"/>
            <a:ext cx="3876165" cy="3876165"/>
          </a:xfrm>
          <a:prstGeom prst="rect">
            <a:avLst/>
          </a:prstGeom>
        </p:spPr>
      </p:pic>
      <p:sp>
        <p:nvSpPr>
          <p:cNvPr id="8" name="TextBox 7"/>
          <p:cNvSpPr txBox="1"/>
          <p:nvPr/>
        </p:nvSpPr>
        <p:spPr>
          <a:xfrm>
            <a:off x="647243" y="3429000"/>
            <a:ext cx="9276272" cy="3010055"/>
          </a:xfrm>
          <a:prstGeom prst="rect">
            <a:avLst/>
          </a:prstGeom>
          <a:noFill/>
        </p:spPr>
        <p:txBody>
          <a:bodyPr wrap="square">
            <a:spAutoFit/>
          </a:bodyPr>
          <a:lstStyle/>
          <a:p>
            <a:pPr marL="285750" lvl="0" indent="-228600" algn="l">
              <a:lnSpc>
                <a:spcPct val="90000"/>
              </a:lnSpc>
              <a:spcBef>
                <a:spcPts val="1200"/>
              </a:spcBef>
            </a:pPr>
            <a:r>
              <a:rPr lang="en-US" sz="2400" b="1" dirty="0">
                <a:solidFill>
                  <a:schemeClr val="dk1"/>
                </a:solidFill>
                <a:cs typeface="Times New Roman" panose="02020603050405020304" pitchFamily="18" charset="0"/>
                <a:sym typeface="Times New Roman" panose="02020603050405020304"/>
              </a:rPr>
              <a:t>Heroku Features:</a:t>
            </a:r>
            <a:endParaRPr lang="en-US" sz="2400" b="1" dirty="0">
              <a:solidFill>
                <a:schemeClr val="dk1"/>
              </a:solidFill>
              <a:cs typeface="Times New Roman" panose="02020603050405020304" pitchFamily="18" charset="0"/>
              <a:sym typeface="Times New Roman" panose="02020603050405020304"/>
            </a:endParaRPr>
          </a:p>
          <a:p>
            <a:pPr marL="342900" indent="-285750">
              <a:spcBef>
                <a:spcPts val="1200"/>
              </a:spcBef>
              <a:buFont typeface="Arial" panose="020B0604020202020204" pitchFamily="34" charset="0"/>
              <a:buChar char="•"/>
            </a:pPr>
            <a:r>
              <a:rPr lang="en-GB" sz="2000" dirty="0">
                <a:solidFill>
                  <a:schemeClr val="dk1"/>
                </a:solidFill>
                <a:cs typeface="Times New Roman" panose="02020603050405020304" pitchFamily="18" charset="0"/>
              </a:rPr>
              <a:t>Support for modern open source languages</a:t>
            </a:r>
            <a:endParaRPr lang="en-GB" sz="2000" dirty="0">
              <a:solidFill>
                <a:schemeClr val="dk1"/>
              </a:solidFill>
              <a:cs typeface="Times New Roman" panose="02020603050405020304" pitchFamily="18" charset="0"/>
            </a:endParaRPr>
          </a:p>
          <a:p>
            <a:pPr marL="342900" indent="-285750">
              <a:spcBef>
                <a:spcPts val="1200"/>
              </a:spcBef>
              <a:buFont typeface="Arial" panose="020B0604020202020204" pitchFamily="34" charset="0"/>
              <a:buChar char="•"/>
            </a:pPr>
            <a:r>
              <a:rPr lang="en-GB" sz="2000" dirty="0">
                <a:solidFill>
                  <a:schemeClr val="dk1"/>
                </a:solidFill>
                <a:cs typeface="Times New Roman" panose="02020603050405020304" pitchFamily="18" charset="0"/>
              </a:rPr>
              <a:t>Trusted application operations</a:t>
            </a:r>
            <a:endParaRPr lang="en-GB" sz="2000" dirty="0">
              <a:solidFill>
                <a:schemeClr val="dk1"/>
              </a:solidFill>
              <a:cs typeface="Times New Roman" panose="02020603050405020304" pitchFamily="18" charset="0"/>
            </a:endParaRPr>
          </a:p>
          <a:p>
            <a:pPr marL="342900" indent="-285750">
              <a:spcBef>
                <a:spcPts val="1200"/>
              </a:spcBef>
              <a:buFont typeface="Arial" panose="020B0604020202020204" pitchFamily="34" charset="0"/>
              <a:buChar char="•"/>
            </a:pPr>
            <a:r>
              <a:rPr lang="en-GB" sz="2000" dirty="0">
                <a:solidFill>
                  <a:schemeClr val="dk1"/>
                </a:solidFill>
                <a:cs typeface="Times New Roman" panose="02020603050405020304" pitchFamily="18" charset="0"/>
              </a:rPr>
              <a:t>Built for continuous integration and delivery</a:t>
            </a:r>
            <a:endParaRPr lang="en-GB" sz="2000" dirty="0">
              <a:solidFill>
                <a:schemeClr val="dk1"/>
              </a:solidFill>
              <a:cs typeface="Times New Roman" panose="02020603050405020304" pitchFamily="18" charset="0"/>
            </a:endParaRPr>
          </a:p>
          <a:p>
            <a:pPr marL="342900" indent="-285750">
              <a:spcBef>
                <a:spcPts val="1200"/>
              </a:spcBef>
              <a:buFont typeface="Arial" panose="020B0604020202020204" pitchFamily="34" charset="0"/>
              <a:buChar char="•"/>
            </a:pPr>
            <a:r>
              <a:rPr lang="en-GB" sz="2000" dirty="0">
                <a:solidFill>
                  <a:schemeClr val="dk1"/>
                </a:solidFill>
                <a:cs typeface="Times New Roman" panose="02020603050405020304" pitchFamily="18" charset="0"/>
              </a:rPr>
              <a:t>Simple horizontal and vertical scalability</a:t>
            </a:r>
            <a:endParaRPr lang="en-GB" sz="2000" dirty="0">
              <a:solidFill>
                <a:schemeClr val="dk1"/>
              </a:solidFill>
              <a:cs typeface="Times New Roman" panose="02020603050405020304" pitchFamily="18" charset="0"/>
            </a:endParaRPr>
          </a:p>
          <a:p>
            <a:pPr marL="342900" indent="-285750">
              <a:spcBef>
                <a:spcPts val="1200"/>
              </a:spcBef>
              <a:buFont typeface="Arial" panose="020B0604020202020204" pitchFamily="34" charset="0"/>
              <a:buChar char="•"/>
            </a:pPr>
            <a:endParaRPr lang="en-GB" sz="2000" dirty="0">
              <a:solidFill>
                <a:schemeClr val="dk1"/>
              </a:solidFill>
              <a:cs typeface="Times New Roman" panose="02020603050405020304" pitchFamily="18" charset="0"/>
            </a:endParaRPr>
          </a:p>
          <a:p>
            <a:endParaRPr lang="en-GB" b="1" dirty="0"/>
          </a:p>
        </p:txBody>
      </p:sp>
      <p:pic>
        <p:nvPicPr>
          <p:cNvPr id="10" name="Picture 8" descr="Heroku App - Hacker's favourite at Hackathon Stuttgart 20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373" y="4354824"/>
            <a:ext cx="3388610" cy="13739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043" y="167542"/>
            <a:ext cx="10515600" cy="507831"/>
          </a:xfrm>
        </p:spPr>
        <p:txBody>
          <a:bodyPr/>
          <a:lstStyle/>
          <a:p>
            <a:r>
              <a:rPr lang="en-US" b="1" dirty="0">
                <a:latin typeface="Times New Roman" panose="02020603050405020304" pitchFamily="18" charset="0"/>
                <a:cs typeface="Times New Roman" panose="02020603050405020304" pitchFamily="18" charset="0"/>
              </a:rPr>
              <a:t>Let’s see how it works </a:t>
            </a:r>
            <a:endParaRPr lang="en-US" dirty="0"/>
          </a:p>
        </p:txBody>
      </p:sp>
      <p:pic>
        <p:nvPicPr>
          <p:cNvPr id="3" name="FormatFactory Screen Record20211011_151122 00_00_00-00_00_55">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862642"/>
            <a:ext cx="12191999" cy="4738777"/>
          </a:xfrm>
          <a:prstGeom prst="rect">
            <a:avLst/>
          </a:prstGeom>
        </p:spPr>
      </p:pic>
      <p:sp>
        <p:nvSpPr>
          <p:cNvPr id="5" name="TextBox 4"/>
          <p:cNvSpPr txBox="1"/>
          <p:nvPr/>
        </p:nvSpPr>
        <p:spPr>
          <a:xfrm>
            <a:off x="277484" y="5768923"/>
            <a:ext cx="6110376" cy="400110"/>
          </a:xfrm>
          <a:prstGeom prst="rect">
            <a:avLst/>
          </a:prstGeom>
          <a:noFill/>
        </p:spPr>
        <p:txBody>
          <a:bodyPr wrap="square">
            <a:spAutoFit/>
          </a:bodyPr>
          <a:lstStyle/>
          <a:p>
            <a:r>
              <a:rPr lang="en-GB" sz="2000" b="1" u="sng" dirty="0">
                <a:solidFill>
                  <a:schemeClr val="accent1">
                    <a:lumMod val="75000"/>
                  </a:schemeClr>
                </a:solidFill>
              </a:rPr>
              <a:t>https://compare-bonds.herokuapp.com/</a:t>
            </a:r>
            <a:endParaRPr lang="en-GB" sz="2000" b="1" u="sng" dirty="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803" y="140721"/>
            <a:ext cx="10515600" cy="506730"/>
          </a:xfrm>
        </p:spPr>
        <p:txBody>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Conclusion </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677227" y="879598"/>
            <a:ext cx="10837545" cy="4093428"/>
          </a:xfrm>
          <a:prstGeom prst="rect">
            <a:avLst/>
          </a:prstGeom>
          <a:noFill/>
        </p:spPr>
        <p:txBody>
          <a:bodyPr wrap="square" rtlCol="0">
            <a:spAutoFit/>
          </a:bodyPr>
          <a:lstStyle/>
          <a:p>
            <a:pPr marL="342900" indent="-342900" algn="l">
              <a:buClrTx/>
              <a:buSzTx/>
              <a:buFont typeface="Arial" panose="020B0604020202020204" pitchFamily="34" charset="0"/>
              <a:buChar char="•"/>
            </a:pPr>
            <a:r>
              <a:rPr lang="en-US" altLang="en-IN" sz="2000" dirty="0">
                <a:solidFill>
                  <a:srgbClr val="C00000"/>
                </a:solidFill>
                <a:cs typeface="Times New Roman" panose="02020603050405020304" pitchFamily="18" charset="0"/>
                <a:sym typeface="+mn-ea"/>
              </a:rPr>
              <a:t>SBI Life (Unit II Regular) - Bond Fund </a:t>
            </a:r>
            <a:r>
              <a:rPr lang="en-US" altLang="en-IN" sz="2000" dirty="0">
                <a:cs typeface="Times New Roman" panose="02020603050405020304" pitchFamily="18" charset="0"/>
                <a:sym typeface="+mn-ea"/>
              </a:rPr>
              <a:t>is giving almost</a:t>
            </a:r>
            <a:r>
              <a:rPr lang="en-US" altLang="en-IN" sz="2000" dirty="0">
                <a:solidFill>
                  <a:srgbClr val="C00000"/>
                </a:solidFill>
                <a:cs typeface="Times New Roman" panose="02020603050405020304" pitchFamily="18" charset="0"/>
                <a:sym typeface="+mn-ea"/>
              </a:rPr>
              <a:t> 111.51% of profit percentage for next 8 years (2021-29), </a:t>
            </a:r>
            <a:r>
              <a:rPr lang="en-US" altLang="en-IN" sz="2000" dirty="0">
                <a:cs typeface="Times New Roman" panose="02020603050405020304" pitchFamily="18" charset="0"/>
                <a:sym typeface="+mn-ea"/>
              </a:rPr>
              <a:t>this is the highest amongst all the 3 investments.</a:t>
            </a:r>
            <a:endParaRPr lang="en-US" altLang="en-IN" sz="2000" dirty="0">
              <a:cs typeface="Times New Roman" panose="02020603050405020304" pitchFamily="18" charset="0"/>
              <a:sym typeface="+mn-ea"/>
            </a:endParaRPr>
          </a:p>
          <a:p>
            <a:pPr indent="0" algn="l">
              <a:buClrTx/>
              <a:buSzTx/>
              <a:buFont typeface="Arial" panose="020B0604020202020204" pitchFamily="34" charset="0"/>
              <a:buNone/>
            </a:pPr>
            <a:endParaRPr lang="en-US" altLang="en-IN" sz="2000" dirty="0">
              <a:cs typeface="Times New Roman" panose="02020603050405020304" pitchFamily="18" charset="0"/>
            </a:endParaRPr>
          </a:p>
          <a:p>
            <a:pPr marL="285750" indent="-285750" algn="l">
              <a:buFont typeface="Arial" panose="020B0604020202020204" pitchFamily="34" charset="0"/>
              <a:buChar char="•"/>
            </a:pPr>
            <a:r>
              <a:rPr lang="en-US" altLang="en-IN" sz="2000" dirty="0">
                <a:cs typeface="Times New Roman" panose="02020603050405020304" pitchFamily="18" charset="0"/>
              </a:rPr>
              <a:t> </a:t>
            </a:r>
            <a:r>
              <a:rPr lang="en-IN" sz="2000" dirty="0">
                <a:cs typeface="Times New Roman" panose="02020603050405020304" pitchFamily="18" charset="0"/>
                <a:sym typeface="+mn-ea"/>
              </a:rPr>
              <a:t>As per </a:t>
            </a:r>
            <a:r>
              <a:rPr lang="en-IN" sz="2000" dirty="0">
                <a:cs typeface="Times New Roman" panose="02020603050405020304" pitchFamily="18" charset="0"/>
              </a:rPr>
              <a:t>SBI Life Insurance risk factor for </a:t>
            </a:r>
            <a:r>
              <a:rPr lang="en-US" altLang="en-IN" sz="2000" dirty="0">
                <a:solidFill>
                  <a:srgbClr val="C00000"/>
                </a:solidFill>
                <a:cs typeface="Times New Roman" panose="02020603050405020304" pitchFamily="18" charset="0"/>
                <a:sym typeface="+mn-ea"/>
              </a:rPr>
              <a:t>SBI Life (Unit II Regular) - Bond Fund</a:t>
            </a:r>
            <a:r>
              <a:rPr lang="en-IN" sz="2000" dirty="0">
                <a:cs typeface="Times New Roman" panose="02020603050405020304" pitchFamily="18" charset="0"/>
              </a:rPr>
              <a:t> is </a:t>
            </a:r>
            <a:r>
              <a:rPr lang="en-IN" altLang="en-IN" sz="2000" dirty="0">
                <a:solidFill>
                  <a:srgbClr val="C00000"/>
                </a:solidFill>
                <a:cs typeface="Times New Roman" panose="02020603050405020304" pitchFamily="18" charset="0"/>
                <a:sym typeface="+mn-ea"/>
              </a:rPr>
              <a:t>Low to Medium</a:t>
            </a:r>
            <a:r>
              <a:rPr lang="en-IN" sz="2000" dirty="0">
                <a:cs typeface="Times New Roman" panose="02020603050405020304" pitchFamily="18" charset="0"/>
                <a:sym typeface="+mn-ea"/>
              </a:rPr>
              <a:t>.</a:t>
            </a:r>
            <a:endParaRPr lang="en-IN" sz="2000" dirty="0">
              <a:cs typeface="Times New Roman" panose="02020603050405020304" pitchFamily="18" charset="0"/>
            </a:endParaRPr>
          </a:p>
          <a:p>
            <a:pPr indent="0" algn="l">
              <a:buClrTx/>
              <a:buSzTx/>
              <a:buFont typeface="Arial" panose="020B0604020202020204" pitchFamily="34" charset="0"/>
              <a:buNone/>
            </a:pPr>
            <a:endParaRPr lang="en-US" altLang="en-IN" sz="2000" dirty="0">
              <a:cs typeface="Times New Roman" panose="02020603050405020304" pitchFamily="18" charset="0"/>
            </a:endParaRPr>
          </a:p>
          <a:p>
            <a:pPr marL="342900" indent="-342900" algn="l">
              <a:buClrTx/>
              <a:buSzTx/>
              <a:buFont typeface="Arial" panose="020B0604020202020204" pitchFamily="34" charset="0"/>
              <a:buChar char="•"/>
            </a:pPr>
            <a:r>
              <a:rPr lang="en-US" altLang="en-IN" sz="2000" dirty="0">
                <a:solidFill>
                  <a:srgbClr val="C00000"/>
                </a:solidFill>
                <a:cs typeface="Times New Roman" panose="02020603050405020304" pitchFamily="18" charset="0"/>
                <a:sym typeface="+mn-ea"/>
              </a:rPr>
              <a:t>Indian Railway Finance Corporation </a:t>
            </a:r>
            <a:r>
              <a:rPr lang="en-US" altLang="en-IN" sz="2000" dirty="0">
                <a:cs typeface="Times New Roman" panose="02020603050405020304" pitchFamily="18" charset="0"/>
                <a:sym typeface="+mn-ea"/>
              </a:rPr>
              <a:t>is giving almost</a:t>
            </a:r>
            <a:r>
              <a:rPr lang="en-US" altLang="en-IN" sz="2000" dirty="0">
                <a:solidFill>
                  <a:srgbClr val="C00000"/>
                </a:solidFill>
                <a:cs typeface="Times New Roman" panose="02020603050405020304" pitchFamily="18" charset="0"/>
                <a:sym typeface="+mn-ea"/>
              </a:rPr>
              <a:t> 11.09% of profit percentage for next 8 years (2021-29). </a:t>
            </a:r>
            <a:r>
              <a:rPr lang="en-US" altLang="en-IN" sz="2000" dirty="0">
                <a:cs typeface="Times New Roman" panose="02020603050405020304" pitchFamily="18" charset="0"/>
                <a:sym typeface="+mn-ea"/>
              </a:rPr>
              <a:t>This is the lowest amongst all the 3 investments, and risk factor is High.</a:t>
            </a:r>
            <a:endParaRPr lang="en-US" altLang="en-IN" sz="2000" dirty="0">
              <a:solidFill>
                <a:srgbClr val="C00000"/>
              </a:solidFill>
              <a:cs typeface="Times New Roman" panose="02020603050405020304" pitchFamily="18" charset="0"/>
              <a:sym typeface="+mn-ea"/>
            </a:endParaRPr>
          </a:p>
          <a:p>
            <a:pPr indent="0" algn="l">
              <a:buClrTx/>
              <a:buSzTx/>
              <a:buFont typeface="Arial" panose="020B0604020202020204" pitchFamily="34" charset="0"/>
              <a:buNone/>
            </a:pPr>
            <a:endParaRPr lang="en-US" altLang="en-IN" sz="2000" dirty="0">
              <a:cs typeface="Times New Roman" panose="02020603050405020304" pitchFamily="18" charset="0"/>
              <a:sym typeface="+mn-ea"/>
            </a:endParaRPr>
          </a:p>
          <a:p>
            <a:pPr marL="342900" indent="-342900" algn="l">
              <a:buClrTx/>
              <a:buSzTx/>
              <a:buFont typeface="Arial" panose="020B0604020202020204" pitchFamily="34" charset="0"/>
              <a:buChar char="•"/>
            </a:pPr>
            <a:r>
              <a:rPr lang="en-IN" sz="2000" dirty="0">
                <a:solidFill>
                  <a:srgbClr val="C00000"/>
                </a:solidFill>
                <a:cs typeface="Times New Roman" panose="02020603050405020304" pitchFamily="18" charset="0"/>
              </a:rPr>
              <a:t>Sovereign Gold Bond</a:t>
            </a:r>
            <a:r>
              <a:rPr lang="en-IN" sz="2000" dirty="0">
                <a:cs typeface="Times New Roman" panose="02020603050405020304" pitchFamily="18" charset="0"/>
              </a:rPr>
              <a:t> </a:t>
            </a:r>
            <a:r>
              <a:rPr lang="en-US" altLang="en-IN" sz="2000" dirty="0">
                <a:solidFill>
                  <a:srgbClr val="C00000"/>
                </a:solidFill>
                <a:cs typeface="Times New Roman" panose="02020603050405020304" pitchFamily="18" charset="0"/>
                <a:sym typeface="+mn-ea"/>
              </a:rPr>
              <a:t> </a:t>
            </a:r>
            <a:r>
              <a:rPr lang="en-US" altLang="en-IN" sz="2000" dirty="0">
                <a:cs typeface="Times New Roman" panose="02020603050405020304" pitchFamily="18" charset="0"/>
                <a:sym typeface="+mn-ea"/>
              </a:rPr>
              <a:t>is giving almost</a:t>
            </a:r>
            <a:r>
              <a:rPr lang="en-US" altLang="en-IN" sz="2000" dirty="0">
                <a:solidFill>
                  <a:srgbClr val="C00000"/>
                </a:solidFill>
                <a:cs typeface="Times New Roman" panose="02020603050405020304" pitchFamily="18" charset="0"/>
                <a:sym typeface="+mn-ea"/>
              </a:rPr>
              <a:t> 82.64% of profit percentage for next 8 years (2021-29).</a:t>
            </a:r>
            <a:r>
              <a:rPr lang="en-US" altLang="en-IN" sz="2000" dirty="0">
                <a:cs typeface="Times New Roman" panose="02020603050405020304" pitchFamily="18" charset="0"/>
                <a:sym typeface="+mn-ea"/>
              </a:rPr>
              <a:t>, and risk factor is Low to Medium.</a:t>
            </a:r>
            <a:endParaRPr lang="en-US" altLang="en-IN" sz="2000" dirty="0">
              <a:cs typeface="Times New Roman" panose="02020603050405020304" pitchFamily="18" charset="0"/>
              <a:sym typeface="+mn-ea"/>
            </a:endParaRPr>
          </a:p>
          <a:p>
            <a:pPr indent="0" algn="l">
              <a:buClrTx/>
              <a:buSzTx/>
              <a:buFont typeface="Arial" panose="020B0604020202020204" pitchFamily="34" charset="0"/>
              <a:buNone/>
            </a:pPr>
            <a:endParaRPr lang="en-US" altLang="en-IN" sz="2000" dirty="0">
              <a:cs typeface="Times New Roman" panose="02020603050405020304" pitchFamily="18" charset="0"/>
              <a:sym typeface="+mn-ea"/>
            </a:endParaRPr>
          </a:p>
          <a:p>
            <a:pPr marL="342900" indent="-342900" algn="l">
              <a:buClrTx/>
              <a:buSzTx/>
              <a:buFont typeface="Arial" panose="020B0604020202020204" pitchFamily="34" charset="0"/>
              <a:buChar char="•"/>
            </a:pPr>
            <a:r>
              <a:rPr lang="en-US" altLang="en-IN" sz="2000" dirty="0">
                <a:cs typeface="Times New Roman" panose="02020603050405020304" pitchFamily="18" charset="0"/>
                <a:sym typeface="+mn-ea"/>
              </a:rPr>
              <a:t>As per our observations, we recommend </a:t>
            </a:r>
            <a:r>
              <a:rPr lang="en-US" altLang="en-IN" sz="2000" dirty="0">
                <a:solidFill>
                  <a:srgbClr val="C00000"/>
                </a:solidFill>
                <a:cs typeface="Times New Roman" panose="02020603050405020304" pitchFamily="18" charset="0"/>
                <a:sym typeface="+mn-ea"/>
              </a:rPr>
              <a:t>SBI Life (Unit II Regular) - Bond Fund</a:t>
            </a:r>
            <a:r>
              <a:rPr lang="en-US" altLang="en-IN" sz="2000" dirty="0">
                <a:cs typeface="Times New Roman" panose="02020603050405020304" pitchFamily="18" charset="0"/>
                <a:sym typeface="+mn-ea"/>
              </a:rPr>
              <a:t> for investment, it’s giving highest profit with low risk factor.</a:t>
            </a:r>
            <a:endParaRPr lang="en-US" altLang="en-IN" sz="2000" dirty="0">
              <a:cs typeface="Times New Roman" panose="02020603050405020304" pitchFamily="18" charset="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803" y="140721"/>
            <a:ext cx="10515600" cy="506730"/>
          </a:xfrm>
        </p:spPr>
        <p:txBody>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Future Scope </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516200" y="1328172"/>
            <a:ext cx="10837545" cy="2862322"/>
          </a:xfrm>
          <a:prstGeom prst="rect">
            <a:avLst/>
          </a:prstGeom>
          <a:noFill/>
        </p:spPr>
        <p:txBody>
          <a:bodyPr wrap="square" rtlCol="0">
            <a:spAutoFit/>
          </a:bodyPr>
          <a:lstStyle/>
          <a:p>
            <a:pPr marL="342900" indent="-342900">
              <a:buClrTx/>
              <a:buSzTx/>
              <a:buFont typeface="Arial" panose="020B0604020202020204" pitchFamily="34" charset="0"/>
              <a:buChar char="•"/>
            </a:pPr>
            <a:r>
              <a:rPr lang="en-GB" altLang="en-IN" sz="2000" dirty="0">
                <a:cs typeface="Times New Roman" panose="02020603050405020304" pitchFamily="18" charset="0"/>
                <a:sym typeface="+mn-ea"/>
              </a:rPr>
              <a:t>Similar implementation techniques could be applied to multiple company bonds (</a:t>
            </a:r>
            <a:r>
              <a:rPr lang="en-GB" altLang="en-IN" sz="2000" dirty="0" err="1">
                <a:cs typeface="Times New Roman" panose="02020603050405020304" pitchFamily="18" charset="0"/>
                <a:sym typeface="+mn-ea"/>
              </a:rPr>
              <a:t>eg</a:t>
            </a:r>
            <a:r>
              <a:rPr lang="en-GB" altLang="en-IN" sz="2000" dirty="0">
                <a:cs typeface="Times New Roman" panose="02020603050405020304" pitchFamily="18" charset="0"/>
                <a:sym typeface="+mn-ea"/>
              </a:rPr>
              <a:t>: Reliance, Tata).</a:t>
            </a:r>
            <a:endParaRPr lang="en-GB" altLang="en-IN" sz="2000" dirty="0">
              <a:cs typeface="Times New Roman" panose="02020603050405020304" pitchFamily="18" charset="0"/>
              <a:sym typeface="+mn-ea"/>
            </a:endParaRPr>
          </a:p>
          <a:p>
            <a:pPr>
              <a:buClrTx/>
              <a:buSzTx/>
            </a:pPr>
            <a:endParaRPr lang="en-GB" altLang="en-IN" sz="2000" dirty="0">
              <a:cs typeface="Times New Roman" panose="02020603050405020304" pitchFamily="18" charset="0"/>
              <a:sym typeface="+mn-ea"/>
            </a:endParaRPr>
          </a:p>
          <a:p>
            <a:pPr marL="342900" indent="-342900">
              <a:buClrTx/>
              <a:buSzTx/>
              <a:buFont typeface="Arial" panose="020B0604020202020204" pitchFamily="34" charset="0"/>
              <a:buChar char="•"/>
            </a:pPr>
            <a:r>
              <a:rPr lang="en-GB" altLang="en-IN" sz="2000" dirty="0">
                <a:cs typeface="Times New Roman" panose="02020603050405020304" pitchFamily="18" charset="0"/>
                <a:sym typeface="+mn-ea"/>
              </a:rPr>
              <a:t>Data if provided by the client would help in understanding the requirements of the client and enhance the model performance Model improvisation will result in better accuracy.</a:t>
            </a:r>
            <a:endParaRPr lang="en-GB" altLang="en-IN" sz="2000" dirty="0">
              <a:cs typeface="Times New Roman" panose="02020603050405020304" pitchFamily="18" charset="0"/>
              <a:sym typeface="+mn-ea"/>
            </a:endParaRPr>
          </a:p>
          <a:p>
            <a:pPr>
              <a:buClrTx/>
              <a:buSzTx/>
            </a:pPr>
            <a:endParaRPr lang="en-GB" altLang="en-IN" sz="2000" dirty="0">
              <a:cs typeface="Times New Roman" panose="02020603050405020304" pitchFamily="18" charset="0"/>
              <a:sym typeface="+mn-ea"/>
            </a:endParaRPr>
          </a:p>
          <a:p>
            <a:pPr marL="342900" indent="-342900">
              <a:buClrTx/>
              <a:buSzTx/>
              <a:buFont typeface="Arial" panose="020B0604020202020204" pitchFamily="34" charset="0"/>
              <a:buChar char="•"/>
            </a:pPr>
            <a:r>
              <a:rPr lang="en-GB" altLang="en-IN" sz="2000" dirty="0">
                <a:cs typeface="Times New Roman" panose="02020603050405020304" pitchFamily="18" charset="0"/>
                <a:sym typeface="+mn-ea"/>
              </a:rPr>
              <a:t>Deep diving into feature which may add value to the project and improve accuracy.</a:t>
            </a:r>
            <a:endParaRPr lang="en-GB" altLang="en-IN" sz="2000" dirty="0">
              <a:cs typeface="Times New Roman" panose="02020603050405020304" pitchFamily="18" charset="0"/>
              <a:sym typeface="+mn-ea"/>
            </a:endParaRPr>
          </a:p>
          <a:p>
            <a:pPr>
              <a:buClrTx/>
              <a:buSzTx/>
            </a:pPr>
            <a:endParaRPr lang="en-GB" altLang="en-IN" sz="2000" dirty="0">
              <a:cs typeface="Times New Roman" panose="02020603050405020304" pitchFamily="18" charset="0"/>
              <a:sym typeface="+mn-ea"/>
            </a:endParaRPr>
          </a:p>
          <a:p>
            <a:pPr marL="342900" indent="-342900">
              <a:buClrTx/>
              <a:buSzTx/>
              <a:buFont typeface="Arial" panose="020B0604020202020204" pitchFamily="34" charset="0"/>
              <a:buChar char="•"/>
            </a:pPr>
            <a:r>
              <a:rPr lang="en-GB" altLang="en-IN" sz="2000" dirty="0">
                <a:cs typeface="Times New Roman" panose="02020603050405020304" pitchFamily="18" charset="0"/>
                <a:sym typeface="+mn-ea"/>
              </a:rPr>
              <a:t>Tailor made options as per customer's needs could result in best investment and good returns</a:t>
            </a:r>
            <a:r>
              <a:rPr lang="en-GB" altLang="en-IN" dirty="0">
                <a:cs typeface="Times New Roman" panose="02020603050405020304" pitchFamily="18" charset="0"/>
                <a:sym typeface="+mn-ea"/>
              </a:rPr>
              <a:t>.</a:t>
            </a:r>
            <a:endParaRPr lang="en-US" altLang="en-IN" dirty="0">
              <a:cs typeface="Times New Roman" panose="02020603050405020304" pitchFamily="18"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181339" y="0"/>
            <a:ext cx="7010661" cy="6210300"/>
          </a:xfrm>
          <a:prstGeom prst="rect">
            <a:avLst/>
          </a:prstGeom>
        </p:spPr>
      </p:pic>
      <p:pic>
        <p:nvPicPr>
          <p:cNvPr id="5" name="Picture 4"/>
          <p:cNvPicPr>
            <a:picLocks noChangeAspect="1"/>
          </p:cNvPicPr>
          <p:nvPr/>
        </p:nvPicPr>
        <p:blipFill>
          <a:blip r:embed="rId2"/>
          <a:stretch>
            <a:fillRect/>
          </a:stretch>
        </p:blipFill>
        <p:spPr>
          <a:xfrm>
            <a:off x="268060" y="2388415"/>
            <a:ext cx="4750254" cy="1109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962" y="100628"/>
            <a:ext cx="10460115" cy="674031"/>
          </a:xfrm>
        </p:spPr>
        <p:txBody>
          <a:bodyPr/>
          <a:lstStyle/>
          <a:p>
            <a:r>
              <a:rPr lang="en-IN" sz="1200" dirty="0"/>
              <a:t>Business pipeline:  </a:t>
            </a:r>
            <a:br>
              <a:rPr lang="en-IN" dirty="0"/>
            </a:br>
            <a:r>
              <a:rPr lang="en-IN" dirty="0"/>
              <a:t>CRISP-ML(Q) Methodology</a:t>
            </a:r>
            <a:endParaRPr lang="en-IN" dirty="0"/>
          </a:p>
        </p:txBody>
      </p:sp>
      <p:sp>
        <p:nvSpPr>
          <p:cNvPr id="11"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51213" y="774659"/>
            <a:ext cx="5943612" cy="57454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884758" y="3008062"/>
            <a:ext cx="1750305" cy="980171"/>
          </a:xfrm>
          <a:prstGeom prst="rect">
            <a:avLst/>
          </a:prstGeom>
        </p:spPr>
      </p:pic>
      <p:pic>
        <p:nvPicPr>
          <p:cNvPr id="3" name="Picture 2"/>
          <p:cNvPicPr>
            <a:picLocks noChangeAspect="1"/>
          </p:cNvPicPr>
          <p:nvPr/>
        </p:nvPicPr>
        <p:blipFill>
          <a:blip r:embed="rId2"/>
          <a:stretch>
            <a:fillRect/>
          </a:stretch>
        </p:blipFill>
        <p:spPr>
          <a:xfrm>
            <a:off x="3143298" y="1668952"/>
            <a:ext cx="4267346" cy="1433475"/>
          </a:xfrm>
          <a:prstGeom prst="rect">
            <a:avLst/>
          </a:prstGeom>
        </p:spPr>
      </p:pic>
      <p:sp>
        <p:nvSpPr>
          <p:cNvPr id="7" name="Title 6"/>
          <p:cNvSpPr>
            <a:spLocks noGrp="1"/>
          </p:cNvSpPr>
          <p:nvPr>
            <p:ph type="title"/>
          </p:nvPr>
        </p:nvSpPr>
        <p:spPr/>
        <p:txBody>
          <a:bodyPr/>
          <a:lstStyle/>
          <a:p>
            <a:r>
              <a:rPr lang="en-IN" b="1" dirty="0">
                <a:solidFill>
                  <a:schemeClr val="tx2">
                    <a:lumMod val="50000"/>
                  </a:schemeClr>
                </a:solidFill>
                <a:latin typeface="Times New Roman" panose="02020603050405020304" pitchFamily="18" charset="0"/>
                <a:cs typeface="Times New Roman" panose="02020603050405020304" pitchFamily="18" charset="0"/>
              </a:rPr>
              <a:t>Technical Stacks</a:t>
            </a:r>
            <a:endParaRPr lang="en-IN"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20"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8" name="Picture 7"/>
          <p:cNvPicPr>
            <a:picLocks noChangeAspect="1"/>
          </p:cNvPicPr>
          <p:nvPr/>
        </p:nvPicPr>
        <p:blipFill>
          <a:blip r:embed="rId3"/>
          <a:stretch>
            <a:fillRect/>
          </a:stretch>
        </p:blipFill>
        <p:spPr>
          <a:xfrm>
            <a:off x="8109176" y="1379307"/>
            <a:ext cx="1638981" cy="94888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799" y="4797497"/>
            <a:ext cx="1436914" cy="143691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4557" y="3581789"/>
            <a:ext cx="2601686" cy="1365885"/>
          </a:xfrm>
          <a:prstGeom prst="rect">
            <a:avLst/>
          </a:prstGeom>
        </p:spPr>
      </p:pic>
      <p:pic>
        <p:nvPicPr>
          <p:cNvPr id="11" name="Picture 10"/>
          <p:cNvPicPr>
            <a:picLocks noChangeAspect="1"/>
          </p:cNvPicPr>
          <p:nvPr/>
        </p:nvPicPr>
        <p:blipFill>
          <a:blip r:embed="rId6" cstate="print"/>
          <a:srcRect l="14794" t="20364" r="16884" b="11532"/>
          <a:stretch>
            <a:fillRect/>
          </a:stretch>
        </p:blipFill>
        <p:spPr>
          <a:xfrm>
            <a:off x="8533121" y="4405611"/>
            <a:ext cx="2398536" cy="136588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005" y="2772737"/>
            <a:ext cx="1809748" cy="1132228"/>
          </a:xfrm>
          <a:prstGeom prst="rect">
            <a:avLst/>
          </a:prstGeom>
        </p:spPr>
      </p:pic>
      <p:pic>
        <p:nvPicPr>
          <p:cNvPr id="13" name="Picture 8" descr="Heroku App - Hacker's favourite at Hackathon Stuttgart 20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7528" y="4668104"/>
            <a:ext cx="2792390" cy="11322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9"/>
          <a:stretch>
            <a:fillRect/>
          </a:stretch>
        </p:blipFill>
        <p:spPr>
          <a:xfrm>
            <a:off x="611560" y="1354795"/>
            <a:ext cx="2182472" cy="10508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Project Architecture / Data Pipeline</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1834" y="869651"/>
            <a:ext cx="10984302" cy="5429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161926" y="3305897"/>
            <a:ext cx="7561320" cy="901785"/>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pic>
        <p:nvPicPr>
          <p:cNvPr id="7" name="Graphic 6" descr="Databas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V="1">
            <a:off x="2956026" y="191605"/>
            <a:ext cx="418546" cy="418546"/>
          </a:xfrm>
          <a:prstGeom prst="rect">
            <a:avLst/>
          </a:prstGeom>
        </p:spPr>
      </p:pic>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Data Collection</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28" y="1404256"/>
            <a:ext cx="4806043" cy="4343399"/>
          </a:xfrm>
          <a:prstGeom prst="rect">
            <a:avLst/>
          </a:prstGeom>
        </p:spPr>
      </p:pic>
      <p:graphicFrame>
        <p:nvGraphicFramePr>
          <p:cNvPr id="6" name="Table 7"/>
          <p:cNvGraphicFramePr>
            <a:graphicFrameLocks noGrp="1"/>
          </p:cNvGraphicFramePr>
          <p:nvPr/>
        </p:nvGraphicFramePr>
        <p:xfrm>
          <a:off x="6276973" y="1045028"/>
          <a:ext cx="5557838" cy="4702628"/>
        </p:xfrm>
        <a:graphic>
          <a:graphicData uri="http://schemas.openxmlformats.org/drawingml/2006/table">
            <a:tbl>
              <a:tblPr firstRow="1" bandRow="1">
                <a:tableStyleId>{5C22544A-7EE6-4342-B048-85BDC9FD1C3A}</a:tableStyleId>
              </a:tblPr>
              <a:tblGrid>
                <a:gridCol w="1081770"/>
                <a:gridCol w="4476068"/>
              </a:tblGrid>
              <a:tr h="878477">
                <a:tc>
                  <a:txBody>
                    <a:bodyPr/>
                    <a:lstStyle/>
                    <a:p>
                      <a:endParaRPr lang="en-GB"/>
                    </a:p>
                  </a:txBody>
                  <a:tcPr/>
                </a:tc>
                <a:tc>
                  <a:txBody>
                    <a:bodyPr/>
                    <a:lstStyle/>
                    <a:p>
                      <a:pPr algn="ctr"/>
                      <a:r>
                        <a:rPr lang="en-GB" dirty="0"/>
                        <a:t>Data Sources</a:t>
                      </a:r>
                      <a:endParaRPr lang="en-GB" dirty="0"/>
                    </a:p>
                  </a:txBody>
                  <a:tcPr/>
                </a:tc>
              </a:tr>
              <a:tr h="878477">
                <a:tc>
                  <a:txBody>
                    <a:bodyPr/>
                    <a:lstStyle/>
                    <a:p>
                      <a:r>
                        <a:rPr lang="en-GB" b="1" dirty="0"/>
                        <a:t>Standard Gold</a:t>
                      </a:r>
                      <a:endParaRPr lang="en-GB" b="1" dirty="0"/>
                    </a:p>
                  </a:txBody>
                  <a:tcPr/>
                </a:tc>
                <a:tc>
                  <a:txBody>
                    <a:bodyPr/>
                    <a:lstStyle/>
                    <a:p>
                      <a:r>
                        <a:rPr lang="en-GB" sz="1800" kern="1200" dirty="0">
                          <a:solidFill>
                            <a:schemeClr val="accent1"/>
                          </a:solidFill>
                          <a:latin typeface="+mn-lt"/>
                          <a:ea typeface="+mn-ea"/>
                          <a:cs typeface="+mn-cs"/>
                          <a:hlinkClick r:id="rId4"/>
                        </a:rPr>
                        <a:t>https://www.livechennai.com/get_goldrate_history.asp</a:t>
                      </a:r>
                      <a:endParaRPr lang="en-GB" sz="1800" kern="1200" dirty="0">
                        <a:solidFill>
                          <a:schemeClr val="accent1"/>
                        </a:solidFill>
                        <a:latin typeface="+mn-lt"/>
                        <a:ea typeface="+mn-ea"/>
                        <a:cs typeface="+mn-cs"/>
                      </a:endParaRPr>
                    </a:p>
                  </a:txBody>
                  <a:tcPr/>
                </a:tc>
              </a:tr>
              <a:tr h="878477">
                <a:tc>
                  <a:txBody>
                    <a:bodyPr/>
                    <a:lstStyle/>
                    <a:p>
                      <a:r>
                        <a:rPr lang="en-GB" b="1" dirty="0"/>
                        <a:t>SGB</a:t>
                      </a:r>
                      <a:endParaRPr lang="en-GB" b="1" dirty="0"/>
                    </a:p>
                  </a:txBody>
                  <a:tcPr/>
                </a:tc>
                <a:tc>
                  <a:txBody>
                    <a:bodyPr/>
                    <a:lstStyle/>
                    <a:p>
                      <a:r>
                        <a:rPr lang="en-GB" u="sng" dirty="0">
                          <a:solidFill>
                            <a:schemeClr val="accent1"/>
                          </a:solidFill>
                        </a:rPr>
                        <a:t>https://www.topsharebrokers.com/report/sovereign-gold-bond-return-calculator/317/</a:t>
                      </a:r>
                      <a:endParaRPr lang="en-GB" u="sng" dirty="0">
                        <a:solidFill>
                          <a:schemeClr val="accent1"/>
                        </a:solidFill>
                      </a:endParaRPr>
                    </a:p>
                  </a:txBody>
                  <a:tcPr/>
                </a:tc>
              </a:tr>
              <a:tr h="878477">
                <a:tc>
                  <a:txBody>
                    <a:bodyPr/>
                    <a:lstStyle/>
                    <a:p>
                      <a:r>
                        <a:rPr lang="en-GB" b="1" dirty="0"/>
                        <a:t>SBI</a:t>
                      </a:r>
                      <a:endParaRPr lang="en-GB"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u="sng" dirty="0">
                          <a:solidFill>
                            <a:schemeClr val="accent1"/>
                          </a:solidFill>
                        </a:rPr>
                        <a:t>https://in.investing.com/funds/sbi-life-bond-fund-historical-data?end_date=1632162600&amp;st_date=1313951400</a:t>
                      </a:r>
                      <a:endParaRPr lang="en-GB" u="sng" dirty="0">
                        <a:solidFill>
                          <a:schemeClr val="accent1"/>
                        </a:solidFill>
                      </a:endParaRPr>
                    </a:p>
                  </a:txBody>
                  <a:tcPr/>
                </a:tc>
              </a:tr>
              <a:tr h="878477">
                <a:tc>
                  <a:txBody>
                    <a:bodyPr/>
                    <a:lstStyle/>
                    <a:p>
                      <a:r>
                        <a:rPr lang="en-GB" b="1" dirty="0"/>
                        <a:t>IRFC</a:t>
                      </a:r>
                      <a:endParaRPr lang="en-GB"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u="sng" dirty="0">
                          <a:solidFill>
                            <a:schemeClr val="accent1"/>
                          </a:solidFill>
                        </a:rPr>
                        <a:t>https://www1.nseindia.com/products/content/equities/equities/eq_security.htm</a:t>
                      </a:r>
                      <a:endParaRPr lang="en-GB" u="sng" dirty="0">
                        <a:solidFill>
                          <a:schemeClr val="accent1"/>
                        </a:solidFill>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161926" y="3305897"/>
            <a:ext cx="7561320" cy="901785"/>
          </a:xfrm>
          <a:prstGeom prst="rect">
            <a:avLst/>
          </a:prstGeom>
        </p:spPr>
        <p:txBody>
          <a:bodyPr vert="horz" wrap="square" lIns="0" tIns="0" rIns="0" bIns="0" rtlCol="0" anchor="ctr">
            <a:spAutoFit/>
          </a:bodyPr>
          <a:lstStyle/>
          <a:p>
            <a:pPr marL="285750" indent="-2286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Sovereign GOLD Bond</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2" name="TextBox 1"/>
          <p:cNvSpPr txBox="1"/>
          <p:nvPr/>
        </p:nvSpPr>
        <p:spPr>
          <a:xfrm>
            <a:off x="560614" y="952891"/>
            <a:ext cx="10553700" cy="1015663"/>
          </a:xfrm>
          <a:prstGeom prst="rect">
            <a:avLst/>
          </a:prstGeom>
          <a:noFill/>
        </p:spPr>
        <p:txBody>
          <a:bodyPr wrap="square" rtlCol="0">
            <a:spAutoFit/>
          </a:bodyPr>
          <a:lstStyle/>
          <a:p>
            <a:r>
              <a:rPr lang="en-GB" sz="2000" dirty="0">
                <a:solidFill>
                  <a:srgbClr val="000000"/>
                </a:solidFill>
                <a:latin typeface="Calibri" panose="020F0502020204030204" pitchFamily="34" charset="0"/>
              </a:rPr>
              <a:t>They are substitutes for holding physical gold. Investors have to pay the issue price in cash and the bonds will be redeemed in cash on maturity. The Bond is issued by Reserve Bank on behalf of Government of India.</a:t>
            </a:r>
            <a:endParaRPr lang="en-GB" sz="2000" dirty="0">
              <a:solidFill>
                <a:srgbClr val="000000"/>
              </a:solidFill>
              <a:latin typeface="Calibri" panose="020F0502020204030204" pitchFamily="34" charset="0"/>
            </a:endParaRPr>
          </a:p>
        </p:txBody>
      </p:sp>
      <p:sp>
        <p:nvSpPr>
          <p:cNvPr id="12" name="TextBox 11"/>
          <p:cNvSpPr txBox="1"/>
          <p:nvPr/>
        </p:nvSpPr>
        <p:spPr>
          <a:xfrm>
            <a:off x="742950" y="2013235"/>
            <a:ext cx="2906485" cy="646331"/>
          </a:xfrm>
          <a:prstGeom prst="rect">
            <a:avLst/>
          </a:prstGeom>
          <a:noFill/>
        </p:spPr>
        <p:txBody>
          <a:bodyPr wrap="square" rtlCol="0">
            <a:spAutoFit/>
          </a:bodyPr>
          <a:lstStyle/>
          <a:p>
            <a:endParaRPr lang="en-GB" dirty="0">
              <a:solidFill>
                <a:srgbClr val="000000"/>
              </a:solidFill>
              <a:latin typeface="Roboto" panose="02000000000000000000" pitchFamily="2" charset="0"/>
              <a:cs typeface="Times New Roman" panose="02020603050405020304" pitchFamily="18" charset="0"/>
            </a:endParaRPr>
          </a:p>
          <a:p>
            <a:endParaRPr lang="en-GB" dirty="0"/>
          </a:p>
        </p:txBody>
      </p:sp>
      <p:sp>
        <p:nvSpPr>
          <p:cNvPr id="14" name="Rectangle: Rounded Corners 13"/>
          <p:cNvSpPr/>
          <p:nvPr/>
        </p:nvSpPr>
        <p:spPr>
          <a:xfrm>
            <a:off x="791935" y="2659566"/>
            <a:ext cx="2857500" cy="2063465"/>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uFill>
                  <a:solidFill>
                    <a:srgbClr val="000000"/>
                  </a:solidFill>
                </a:uFill>
                <a:latin typeface="Times New Roman" panose="02020603050405020304" pitchFamily="18" charset="0"/>
                <a:cs typeface="Times New Roman" panose="02020603050405020304" pitchFamily="18" charset="0"/>
              </a:rPr>
              <a:t>- No GST when purchase</a:t>
            </a:r>
            <a:endParaRPr lang="en-GB" sz="1400" dirty="0">
              <a:uFill>
                <a:solidFill>
                  <a:srgbClr val="000000"/>
                </a:solidFill>
              </a:uFill>
              <a:latin typeface="Times New Roman" panose="02020603050405020304" pitchFamily="18" charset="0"/>
              <a:cs typeface="Times New Roman" panose="02020603050405020304" pitchFamily="18" charset="0"/>
            </a:endParaRPr>
          </a:p>
          <a:p>
            <a:r>
              <a:rPr lang="en-GB" sz="1400" dirty="0">
                <a:uFill>
                  <a:solidFill>
                    <a:srgbClr val="000000"/>
                  </a:solidFill>
                </a:uFill>
                <a:latin typeface="Times New Roman" panose="02020603050405020304" pitchFamily="18" charset="0"/>
                <a:cs typeface="Times New Roman" panose="02020603050405020304" pitchFamily="18" charset="0"/>
              </a:rPr>
              <a:t>- No Making Charges</a:t>
            </a:r>
            <a:endParaRPr lang="en-GB" sz="1400" dirty="0">
              <a:uFill>
                <a:solidFill>
                  <a:srgbClr val="000000"/>
                </a:solidFill>
              </a:uFill>
              <a:latin typeface="Times New Roman" panose="02020603050405020304" pitchFamily="18" charset="0"/>
              <a:cs typeface="Times New Roman" panose="02020603050405020304" pitchFamily="18" charset="0"/>
            </a:endParaRPr>
          </a:p>
          <a:p>
            <a:r>
              <a:rPr lang="en-GB" sz="1400" dirty="0">
                <a:uFill>
                  <a:solidFill>
                    <a:srgbClr val="000000"/>
                  </a:solidFill>
                </a:uFill>
                <a:latin typeface="Times New Roman" panose="02020603050405020304" pitchFamily="18" charset="0"/>
                <a:cs typeface="Times New Roman" panose="02020603050405020304" pitchFamily="18" charset="0"/>
              </a:rPr>
              <a:t>- Assured Returns of 2.5% P.A</a:t>
            </a:r>
            <a:endParaRPr lang="en-GB" sz="1400" dirty="0">
              <a:uFill>
                <a:solidFill>
                  <a:srgbClr val="000000"/>
                </a:solidFill>
              </a:uFill>
              <a:latin typeface="Times New Roman" panose="02020603050405020304" pitchFamily="18" charset="0"/>
              <a:cs typeface="Times New Roman" panose="02020603050405020304" pitchFamily="18" charset="0"/>
            </a:endParaRPr>
          </a:p>
          <a:p>
            <a:r>
              <a:rPr lang="en-GB" sz="1400" dirty="0">
                <a:uFill>
                  <a:solidFill>
                    <a:srgbClr val="000000"/>
                  </a:solidFill>
                </a:uFill>
                <a:latin typeface="Times New Roman" panose="02020603050405020304" pitchFamily="18" charset="0"/>
                <a:cs typeface="Times New Roman" panose="02020603050405020304" pitchFamily="18" charset="0"/>
              </a:rPr>
              <a:t>- No Worry for Storage </a:t>
            </a:r>
            <a:endParaRPr lang="en-GB" sz="1400" dirty="0">
              <a:uFill>
                <a:solidFill>
                  <a:srgbClr val="000000"/>
                </a:solidFill>
              </a:uFill>
              <a:latin typeface="Times New Roman" panose="02020603050405020304" pitchFamily="18" charset="0"/>
              <a:cs typeface="Times New Roman" panose="02020603050405020304" pitchFamily="18" charset="0"/>
            </a:endParaRPr>
          </a:p>
          <a:p>
            <a:r>
              <a:rPr lang="en-GB" sz="1400" dirty="0">
                <a:uFill>
                  <a:solidFill>
                    <a:srgbClr val="000000"/>
                  </a:solidFill>
                </a:uFill>
                <a:latin typeface="Times New Roman" panose="02020603050405020304" pitchFamily="18" charset="0"/>
                <a:cs typeface="Times New Roman" panose="02020603050405020304" pitchFamily="18" charset="0"/>
              </a:rPr>
              <a:t>- No Capital Gain Tax on               Redemption</a:t>
            </a:r>
            <a:endParaRPr lang="en-GB" sz="1400" dirty="0">
              <a:uFill>
                <a:solidFill>
                  <a:srgbClr val="000000"/>
                </a:solidFill>
              </a:uFill>
              <a:latin typeface="Times New Roman" panose="02020603050405020304" pitchFamily="18" charset="0"/>
              <a:cs typeface="Times New Roman" panose="02020603050405020304" pitchFamily="18" charset="0"/>
            </a:endParaRPr>
          </a:p>
          <a:p>
            <a:r>
              <a:rPr lang="en-GB" sz="1400" dirty="0">
                <a:uFill>
                  <a:solidFill>
                    <a:srgbClr val="000000"/>
                  </a:solidFill>
                </a:uFill>
                <a:latin typeface="Times New Roman" panose="02020603050405020304" pitchFamily="18" charset="0"/>
                <a:cs typeface="Times New Roman" panose="02020603050405020304" pitchFamily="18" charset="0"/>
              </a:rPr>
              <a:t>- Minimum 1 gram investment </a:t>
            </a:r>
            <a:endParaRPr lang="en-GB" sz="1400" dirty="0">
              <a:uFill>
                <a:solidFill>
                  <a:srgbClr val="000000"/>
                </a:solidFill>
              </a:uFill>
              <a:latin typeface="Times New Roman" panose="02020603050405020304" pitchFamily="18" charset="0"/>
              <a:cs typeface="Times New Roman" panose="02020603050405020304" pitchFamily="18" charset="0"/>
            </a:endParaRPr>
          </a:p>
          <a:p>
            <a:endParaRPr lang="en-GB" dirty="0">
              <a:solidFill>
                <a:schemeClr val="bg1"/>
              </a:solidFill>
              <a:latin typeface="Roboto" panose="02000000000000000000" pitchFamily="2" charset="0"/>
              <a:cs typeface="Times New Roman" panose="02020603050405020304" pitchFamily="18" charset="0"/>
            </a:endParaRPr>
          </a:p>
        </p:txBody>
      </p:sp>
      <p:sp>
        <p:nvSpPr>
          <p:cNvPr id="16" name="Rectangle: Rounded Corners 15"/>
          <p:cNvSpPr/>
          <p:nvPr/>
        </p:nvSpPr>
        <p:spPr>
          <a:xfrm>
            <a:off x="791935" y="2239965"/>
            <a:ext cx="2857501" cy="351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Benefits </a:t>
            </a:r>
            <a:endParaRPr lang="en-GB" dirty="0"/>
          </a:p>
        </p:txBody>
      </p:sp>
      <p:sp>
        <p:nvSpPr>
          <p:cNvPr id="19" name="Rectangle: Rounded Corners 18"/>
          <p:cNvSpPr/>
          <p:nvPr/>
        </p:nvSpPr>
        <p:spPr>
          <a:xfrm>
            <a:off x="4371973" y="2239965"/>
            <a:ext cx="2857501" cy="351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Who can Invest in ?</a:t>
            </a:r>
            <a:endParaRPr lang="en-GB" dirty="0"/>
          </a:p>
        </p:txBody>
      </p:sp>
      <p:sp>
        <p:nvSpPr>
          <p:cNvPr id="20" name="Rectangle: Rounded Corners 19"/>
          <p:cNvSpPr/>
          <p:nvPr/>
        </p:nvSpPr>
        <p:spPr>
          <a:xfrm>
            <a:off x="4371974" y="2659566"/>
            <a:ext cx="2857500" cy="2063465"/>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uFill>
                  <a:solidFill>
                    <a:srgbClr val="000000"/>
                  </a:solidFill>
                </a:uFill>
                <a:latin typeface="Times New Roman" panose="02020603050405020304" pitchFamily="18" charset="0"/>
                <a:cs typeface="Times New Roman" panose="02020603050405020304" pitchFamily="18" charset="0"/>
              </a:rPr>
              <a:t>- Individuals</a:t>
            </a:r>
            <a:endParaRPr lang="en-GB" sz="1400" dirty="0">
              <a:uFill>
                <a:solidFill>
                  <a:srgbClr val="000000"/>
                </a:solidFill>
              </a:uFill>
              <a:latin typeface="Times New Roman" panose="02020603050405020304" pitchFamily="18" charset="0"/>
              <a:cs typeface="Times New Roman" panose="02020603050405020304" pitchFamily="18" charset="0"/>
            </a:endParaRPr>
          </a:p>
          <a:p>
            <a:endParaRPr lang="en-GB" sz="1400" dirty="0">
              <a:uFill>
                <a:solidFill>
                  <a:srgbClr val="000000"/>
                </a:solidFill>
              </a:uFill>
              <a:latin typeface="Times New Roman" panose="02020603050405020304" pitchFamily="18" charset="0"/>
              <a:cs typeface="Times New Roman" panose="02020603050405020304" pitchFamily="18" charset="0"/>
            </a:endParaRPr>
          </a:p>
          <a:p>
            <a:r>
              <a:rPr lang="en-GB" sz="1400" dirty="0">
                <a:uFill>
                  <a:solidFill>
                    <a:srgbClr val="000000"/>
                  </a:solidFill>
                </a:uFill>
                <a:latin typeface="Times New Roman" panose="02020603050405020304" pitchFamily="18" charset="0"/>
                <a:cs typeface="Times New Roman" panose="02020603050405020304" pitchFamily="18" charset="0"/>
              </a:rPr>
              <a:t>- HUFs</a:t>
            </a:r>
            <a:endParaRPr lang="en-GB" sz="1400" dirty="0">
              <a:uFill>
                <a:solidFill>
                  <a:srgbClr val="000000"/>
                </a:solidFill>
              </a:uFill>
              <a:latin typeface="Times New Roman" panose="02020603050405020304" pitchFamily="18" charset="0"/>
              <a:cs typeface="Times New Roman" panose="02020603050405020304" pitchFamily="18" charset="0"/>
            </a:endParaRPr>
          </a:p>
          <a:p>
            <a:endParaRPr lang="en-GB" sz="1400" dirty="0">
              <a:uFill>
                <a:solidFill>
                  <a:srgbClr val="000000"/>
                </a:solidFill>
              </a:uFill>
              <a:latin typeface="Times New Roman" panose="02020603050405020304" pitchFamily="18" charset="0"/>
              <a:cs typeface="Times New Roman" panose="02020603050405020304" pitchFamily="18" charset="0"/>
            </a:endParaRPr>
          </a:p>
          <a:p>
            <a:r>
              <a:rPr lang="en-GB" sz="1400" dirty="0">
                <a:uFill>
                  <a:solidFill>
                    <a:srgbClr val="000000"/>
                  </a:solidFill>
                </a:uFill>
                <a:latin typeface="Times New Roman" panose="02020603050405020304" pitchFamily="18" charset="0"/>
                <a:cs typeface="Times New Roman" panose="02020603050405020304" pitchFamily="18" charset="0"/>
              </a:rPr>
              <a:t>- Education Institutions-Universities</a:t>
            </a:r>
            <a:endParaRPr lang="en-GB" sz="1400" dirty="0">
              <a:uFill>
                <a:solidFill>
                  <a:srgbClr val="000000"/>
                </a:solidFill>
              </a:uFill>
              <a:latin typeface="Times New Roman" panose="02020603050405020304" pitchFamily="18" charset="0"/>
              <a:cs typeface="Times New Roman" panose="02020603050405020304" pitchFamily="18" charset="0"/>
            </a:endParaRPr>
          </a:p>
          <a:p>
            <a:endParaRPr lang="en-GB" sz="1400" dirty="0">
              <a:uFill>
                <a:solidFill>
                  <a:srgbClr val="000000"/>
                </a:solidFill>
              </a:uFill>
              <a:latin typeface="Times New Roman" panose="02020603050405020304" pitchFamily="18" charset="0"/>
              <a:cs typeface="Times New Roman" panose="02020603050405020304" pitchFamily="18" charset="0"/>
            </a:endParaRPr>
          </a:p>
          <a:p>
            <a:r>
              <a:rPr lang="en-GB" sz="1400" dirty="0">
                <a:uFill>
                  <a:solidFill>
                    <a:srgbClr val="000000"/>
                  </a:solidFill>
                </a:uFill>
                <a:latin typeface="Times New Roman" panose="02020603050405020304" pitchFamily="18" charset="0"/>
                <a:cs typeface="Times New Roman" panose="02020603050405020304" pitchFamily="18" charset="0"/>
              </a:rPr>
              <a:t>- Charitable organizations and trusts</a:t>
            </a:r>
            <a:endParaRPr lang="en-GB" sz="1400" dirty="0">
              <a:uFill>
                <a:solidFill>
                  <a:srgbClr val="000000"/>
                </a:solidFill>
              </a:uFill>
              <a:latin typeface="Times New Roman" panose="02020603050405020304" pitchFamily="18" charset="0"/>
              <a:cs typeface="Times New Roman" panose="02020603050405020304" pitchFamily="18" charset="0"/>
            </a:endParaRPr>
          </a:p>
        </p:txBody>
      </p:sp>
      <p:sp>
        <p:nvSpPr>
          <p:cNvPr id="21" name="Rectangle: Rounded Corners 20"/>
          <p:cNvSpPr/>
          <p:nvPr/>
        </p:nvSpPr>
        <p:spPr>
          <a:xfrm>
            <a:off x="7952013" y="2221144"/>
            <a:ext cx="3608615" cy="1260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effectLst/>
                <a:latin typeface="Times New Roman" panose="02020603050405020304" pitchFamily="18" charset="0"/>
                <a:ea typeface="Times New Roman" panose="02020603050405020304" pitchFamily="18" charset="0"/>
              </a:rPr>
              <a:t>Minimum investment in the Bond shall be one gram with a maximum limit of subscription of 4 kg for individuals.</a:t>
            </a:r>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791" y="164783"/>
            <a:ext cx="10515600" cy="506730"/>
          </a:xfrm>
        </p:spPr>
        <p:txBody>
          <a:bodyPr/>
          <a:lstStyle/>
          <a:p>
            <a:r>
              <a:rPr lang="en-US" b="1" dirty="0">
                <a:solidFill>
                  <a:schemeClr val="tx2">
                    <a:lumMod val="50000"/>
                  </a:schemeClr>
                </a:solidFill>
                <a:latin typeface="Times New Roman" panose="02020603050405020304" pitchFamily="18" charset="0"/>
                <a:cs typeface="Times New Roman" panose="02020603050405020304" pitchFamily="18" charset="0"/>
              </a:rPr>
              <a:t>Data Understanding for SGB </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675956" y="924855"/>
            <a:ext cx="10840085" cy="707886"/>
          </a:xfrm>
          <a:prstGeom prst="rect">
            <a:avLst/>
          </a:prstGeom>
          <a:noFill/>
        </p:spPr>
        <p:txBody>
          <a:bodyPr wrap="square" rtlCol="0">
            <a:spAutoFit/>
          </a:bodyPr>
          <a:lstStyle/>
          <a:p>
            <a:pPr marL="342900" indent="-342900" algn="l">
              <a:lnSpc>
                <a:spcPct val="100000"/>
              </a:lnSpc>
              <a:buClrTx/>
              <a:buSzTx/>
              <a:buFont typeface="Arial" panose="020B0604020202020204" pitchFamily="34" charset="0"/>
              <a:buChar char="•"/>
            </a:pPr>
            <a:r>
              <a:rPr lang="en-IN" sz="2000" dirty="0">
                <a:solidFill>
                  <a:srgbClr val="000000"/>
                </a:solidFill>
                <a:latin typeface="Calibri" panose="020F0502020204030204" pitchFamily="34" charset="0"/>
                <a:sym typeface="+mn-ea"/>
              </a:rPr>
              <a:t>Data Source: Primary Data  </a:t>
            </a:r>
            <a:endParaRPr lang="en-IN" sz="2000" dirty="0">
              <a:solidFill>
                <a:srgbClr val="000000"/>
              </a:solidFill>
              <a:latin typeface="Calibri" panose="020F0502020204030204" pitchFamily="34" charset="0"/>
              <a:sym typeface="+mn-ea"/>
            </a:endParaRPr>
          </a:p>
          <a:p>
            <a:pPr marL="342900" indent="-342900" algn="l">
              <a:lnSpc>
                <a:spcPct val="100000"/>
              </a:lnSpc>
              <a:buClrTx/>
              <a:buSzTx/>
              <a:buFont typeface="Arial" panose="020B0604020202020204" pitchFamily="34" charset="0"/>
              <a:buChar char="•"/>
            </a:pPr>
            <a:r>
              <a:rPr lang="en-IN" sz="2000" dirty="0">
                <a:solidFill>
                  <a:srgbClr val="000000"/>
                </a:solidFill>
                <a:latin typeface="Calibri" panose="020F0502020204030204" pitchFamily="34" charset="0"/>
                <a:sym typeface="+mn-ea"/>
              </a:rPr>
              <a:t>Dataset shape: </a:t>
            </a:r>
            <a:r>
              <a:rPr lang="en-GB" sz="2000" dirty="0">
                <a:solidFill>
                  <a:srgbClr val="000000"/>
                </a:solidFill>
                <a:latin typeface="Calibri" panose="020F0502020204030204" pitchFamily="34" charset="0"/>
              </a:rPr>
              <a:t>2474 </a:t>
            </a:r>
            <a:r>
              <a:rPr lang="en-IN" sz="2000" dirty="0">
                <a:solidFill>
                  <a:srgbClr val="000000"/>
                </a:solidFill>
                <a:latin typeface="Calibri" panose="020F0502020204030204" pitchFamily="34" charset="0"/>
                <a:sym typeface="+mn-ea"/>
              </a:rPr>
              <a:t>observations, 3 features</a:t>
            </a:r>
            <a:endParaRPr lang="en-IN" sz="2000" dirty="0">
              <a:solidFill>
                <a:srgbClr val="000000"/>
              </a:solidFill>
              <a:latin typeface="Calibri" panose="020F0502020204030204" pitchFamily="34" charset="0"/>
              <a:sym typeface="+mn-ea"/>
            </a:endParaRPr>
          </a:p>
        </p:txBody>
      </p:sp>
      <p:graphicFrame>
        <p:nvGraphicFramePr>
          <p:cNvPr id="4" name="Table 3"/>
          <p:cNvGraphicFramePr>
            <a:graphicFrameLocks noGrp="1"/>
          </p:cNvGraphicFramePr>
          <p:nvPr/>
        </p:nvGraphicFramePr>
        <p:xfrm>
          <a:off x="656948" y="1823357"/>
          <a:ext cx="10928944" cy="2720578"/>
        </p:xfrm>
        <a:graphic>
          <a:graphicData uri="http://schemas.openxmlformats.org/drawingml/2006/table">
            <a:tbl>
              <a:tblPr firstRow="1">
                <a:tableStyleId>{5202B0CA-FC54-4496-8BCA-5EF66A818D29}</a:tableStyleId>
              </a:tblPr>
              <a:tblGrid>
                <a:gridCol w="2736818"/>
                <a:gridCol w="8192126"/>
              </a:tblGrid>
              <a:tr h="519540">
                <a:tc>
                  <a:txBody>
                    <a:bodyPr/>
                    <a:lstStyle/>
                    <a:p>
                      <a:pPr algn="l"/>
                      <a:r>
                        <a:rPr lang="en-US" sz="2400" b="0" dirty="0">
                          <a:latin typeface="Times New Roman" panose="02020603050405020304" pitchFamily="18" charset="0"/>
                          <a:cs typeface="Times New Roman" panose="02020603050405020304" pitchFamily="18" charset="0"/>
                        </a:rPr>
                        <a:t>Name of Feature</a:t>
                      </a:r>
                      <a:endParaRPr lang="en-US" sz="2400" b="0" dirty="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r>
                        <a:rPr lang="en-US" sz="2400" b="0" dirty="0">
                          <a:latin typeface="Times New Roman" panose="02020603050405020304" pitchFamily="18" charset="0"/>
                          <a:cs typeface="Times New Roman" panose="02020603050405020304" pitchFamily="18" charset="0"/>
                        </a:rPr>
                        <a:t>Description </a:t>
                      </a:r>
                      <a:endParaRPr lang="en-US" sz="2400" b="0" dirty="0">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712456">
                <a:tc>
                  <a:txBody>
                    <a:bodyPr/>
                    <a:lstStyle/>
                    <a:p>
                      <a:pPr rtl="0"/>
                      <a:r>
                        <a:rPr lang="en-US" sz="2000" kern="1200" dirty="0">
                          <a:solidFill>
                            <a:srgbClr val="000000"/>
                          </a:solidFill>
                          <a:latin typeface="Calibri" panose="020F0502020204030204" pitchFamily="34" charset="0"/>
                          <a:ea typeface="+mn-ea"/>
                          <a:cs typeface="+mn-cs"/>
                        </a:rPr>
                        <a:t>Date</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000" kern="1200" dirty="0">
                          <a:solidFill>
                            <a:srgbClr val="000000"/>
                          </a:solidFill>
                          <a:latin typeface="Calibri" panose="020F0502020204030204" pitchFamily="34" charset="0"/>
                          <a:ea typeface="+mn-ea"/>
                          <a:cs typeface="+mn-cs"/>
                        </a:rPr>
                        <a:t>Date format(YYYY/MM/DD)</a:t>
                      </a:r>
                      <a:endParaRPr lang="en-US" sz="2000" kern="1200" dirty="0">
                        <a:solidFill>
                          <a:srgbClr val="000000"/>
                        </a:solidFill>
                        <a:latin typeface="Calibri" panose="020F0502020204030204" pitchFamily="34" charset="0"/>
                        <a:ea typeface="+mn-ea"/>
                        <a:cs typeface="+mn-cs"/>
                      </a:endParaRPr>
                    </a:p>
                    <a:p>
                      <a:pPr algn="l"/>
                      <a:endParaRPr lang="en-US"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744291">
                <a:tc>
                  <a:txBody>
                    <a:bodyPr/>
                    <a:lstStyle/>
                    <a:p>
                      <a:pPr rtl="0"/>
                      <a:r>
                        <a:rPr lang="en-US" sz="2000" kern="1200" dirty="0">
                          <a:solidFill>
                            <a:srgbClr val="000000"/>
                          </a:solidFill>
                          <a:latin typeface="Calibri" panose="020F0502020204030204" pitchFamily="34" charset="0"/>
                          <a:ea typeface="+mn-ea"/>
                          <a:cs typeface="+mn-cs"/>
                        </a:rPr>
                        <a:t>Price</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l"/>
                      <a:r>
                        <a:rPr lang="en-US" sz="2000" kern="1200" dirty="0">
                          <a:solidFill>
                            <a:srgbClr val="000000"/>
                          </a:solidFill>
                          <a:latin typeface="Calibri" panose="020F0502020204030204" pitchFamily="34" charset="0"/>
                          <a:ea typeface="+mn-ea"/>
                          <a:cs typeface="+mn-cs"/>
                        </a:rPr>
                        <a:t>24 karat physical gold price</a:t>
                      </a:r>
                      <a:endParaRPr lang="en-US"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a:solidFill>
                        <a:schemeClr val="tx1"/>
                      </a:solidFill>
                      <a:prstDash val="solid"/>
                    </a:lnR>
                    <a:lnT w="12700">
                      <a:solidFill>
                        <a:schemeClr val="tx1"/>
                      </a:solidFill>
                      <a:prstDash val="solid"/>
                    </a:lnT>
                    <a:lnB w="12700" cap="flat" cmpd="sng" algn="ctr">
                      <a:solidFill>
                        <a:schemeClr val="tx1"/>
                      </a:solidFill>
                      <a:prstDash val="solid"/>
                      <a:round/>
                      <a:headEnd type="none" w="med" len="med"/>
                      <a:tailEnd type="none" w="med" len="med"/>
                    </a:lnB>
                  </a:tcPr>
                </a:tc>
              </a:tr>
              <a:tr h="744291">
                <a:tc>
                  <a:txBody>
                    <a:bodyPr/>
                    <a:lstStyle/>
                    <a:p>
                      <a:pPr rtl="0"/>
                      <a:r>
                        <a:rPr lang="en-US" sz="2000" kern="1200" dirty="0">
                          <a:solidFill>
                            <a:srgbClr val="000000"/>
                          </a:solidFill>
                          <a:latin typeface="Calibri" panose="020F0502020204030204" pitchFamily="34" charset="0"/>
                          <a:ea typeface="+mn-ea"/>
                          <a:cs typeface="+mn-cs"/>
                        </a:rPr>
                        <a:t>Price</a:t>
                      </a:r>
                      <a:endParaRPr lang="en-IN" sz="2000" kern="1200" dirty="0">
                        <a:solidFill>
                          <a:srgbClr val="000000"/>
                        </a:solidFill>
                        <a:latin typeface="Calibri" panose="020F0502020204030204" pitchFamily="34" charset="0"/>
                        <a:ea typeface="+mn-ea"/>
                        <a:cs typeface="+mn-cs"/>
                      </a:endParaRPr>
                    </a:p>
                  </a:txBody>
                  <a:tcPr>
                    <a:lnL w="12700">
                      <a:solidFill>
                        <a:schemeClr val="tx1"/>
                      </a:solidFill>
                      <a:prstDash val="solid"/>
                    </a:lnL>
                    <a:lnR w="12700" cap="flat" cmpd="sng" algn="ctr">
                      <a:solidFill>
                        <a:schemeClr val="tx1"/>
                      </a:solidFill>
                      <a:prstDash val="solid"/>
                      <a:round/>
                      <a:headEnd type="none" w="med" len="med"/>
                      <a:tailEnd type="none" w="med" len="med"/>
                    </a:lnR>
                    <a:lnT w="12700">
                      <a:solidFill>
                        <a:schemeClr val="tx1"/>
                      </a:solidFill>
                      <a:prstDash val="solid"/>
                    </a:lnT>
                    <a:lnB w="12700">
                      <a:solidFill>
                        <a:schemeClr val="tx1"/>
                      </a:solidFill>
                      <a:prstDash val="solid"/>
                    </a:lnB>
                  </a:tcPr>
                </a:tc>
                <a:tc>
                  <a:txBody>
                    <a:bodyPr/>
                    <a:lstStyle/>
                    <a:p>
                      <a:pPr algn="l"/>
                      <a:r>
                        <a:rPr lang="en-US" sz="2000" kern="1200" dirty="0">
                          <a:solidFill>
                            <a:srgbClr val="000000"/>
                          </a:solidFill>
                          <a:latin typeface="Calibri" panose="020F0502020204030204" pitchFamily="34" charset="0"/>
                          <a:ea typeface="+mn-ea"/>
                          <a:cs typeface="+mn-cs"/>
                        </a:rPr>
                        <a:t>22 Carat Standard gold</a:t>
                      </a:r>
                      <a:endParaRPr lang="en-US" sz="2000" kern="1200" dirty="0">
                        <a:solidFill>
                          <a:srgbClr val="000000"/>
                        </a:solidFill>
                        <a:latin typeface="Calibri" panose="020F0502020204030204" pitchFamily="34" charset="0"/>
                        <a:ea typeface="+mn-ea"/>
                        <a:cs typeface="+mn-cs"/>
                      </a:endParaRPr>
                    </a:p>
                  </a:txBody>
                  <a:tcP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spTree>
  </p:cSld>
  <p:clrMapOvr>
    <a:masterClrMapping/>
  </p:clrMapOvr>
</p:sld>
</file>

<file path=ppt/tags/tag1.xml><?xml version="1.0" encoding="utf-8"?>
<p:tagLst xmlns:p="http://schemas.openxmlformats.org/presentationml/2006/main">
  <p:tag name="ISNEWSLIDENUMBER" val="False"/>
  <p:tag name="PREVIOUSNAME" val="C:\Users\USER\Desktop\Project_25.pptx"/>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9865</Words>
  <Application>WPS Presentation</Application>
  <PresentationFormat>Widescreen</PresentationFormat>
  <Paragraphs>550</Paragraphs>
  <Slides>36</Slides>
  <Notes>10</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36</vt:i4>
      </vt:variant>
    </vt:vector>
  </HeadingPairs>
  <TitlesOfParts>
    <vt:vector size="52" baseType="lpstr">
      <vt:lpstr>Arial</vt:lpstr>
      <vt:lpstr>SimSun</vt:lpstr>
      <vt:lpstr>Wingdings</vt:lpstr>
      <vt:lpstr>Georgia</vt:lpstr>
      <vt:lpstr>Calibri</vt:lpstr>
      <vt:lpstr>Times New Roman</vt:lpstr>
      <vt:lpstr>Calibri</vt:lpstr>
      <vt:lpstr>SourceSansPro</vt:lpstr>
      <vt:lpstr>Calibri Light</vt:lpstr>
      <vt:lpstr>Microsoft YaHei</vt:lpstr>
      <vt:lpstr>Arial Unicode MS</vt:lpstr>
      <vt:lpstr>Roboto</vt:lpstr>
      <vt:lpstr>Symbol</vt:lpstr>
      <vt:lpstr>Times New Roman</vt:lpstr>
      <vt:lpstr>Segoe Print</vt:lpstr>
      <vt:lpstr>Office Theme</vt:lpstr>
      <vt:lpstr>PowerPoint 演示文稿</vt:lpstr>
      <vt:lpstr>Introduction</vt:lpstr>
      <vt:lpstr>Project Goal</vt:lpstr>
      <vt:lpstr>Business pipeline:   CRISP-ML(Q) Methodology</vt:lpstr>
      <vt:lpstr>Technical Stacks</vt:lpstr>
      <vt:lpstr>Project Architecture / Data Pipeline</vt:lpstr>
      <vt:lpstr>Data Collection</vt:lpstr>
      <vt:lpstr>Sovereign GOLD Bond</vt:lpstr>
      <vt:lpstr>Data Understanding for SGB </vt:lpstr>
      <vt:lpstr>Data Processing for Standard Gold/SGB</vt:lpstr>
      <vt:lpstr>EDA - Standard Gold/SGB</vt:lpstr>
      <vt:lpstr>EDA – Standard Gold</vt:lpstr>
      <vt:lpstr>EDA – Standard Gold</vt:lpstr>
      <vt:lpstr>GENERAL BONDS</vt:lpstr>
      <vt:lpstr>Data Understanding for SBI </vt:lpstr>
      <vt:lpstr>Data Processing for SBI</vt:lpstr>
      <vt:lpstr>EDA - SBI</vt:lpstr>
      <vt:lpstr>EDA - SBI</vt:lpstr>
      <vt:lpstr>EDA - SBI</vt:lpstr>
      <vt:lpstr>Data Understanding for IRFC </vt:lpstr>
      <vt:lpstr>Data Processing for IRFC</vt:lpstr>
      <vt:lpstr>EDA - IRFC</vt:lpstr>
      <vt:lpstr>EDA - IRFC</vt:lpstr>
      <vt:lpstr>EDA - IRFC</vt:lpstr>
      <vt:lpstr> </vt:lpstr>
      <vt:lpstr>Model Building </vt:lpstr>
      <vt:lpstr>Model Description </vt:lpstr>
      <vt:lpstr>Outputs of the Model in Codes</vt:lpstr>
      <vt:lpstr>Outputs of the Model in Codes</vt:lpstr>
      <vt:lpstr>Outputs of the Model in Codes</vt:lpstr>
      <vt:lpstr>Comparison of Model Performance </vt:lpstr>
      <vt:lpstr>Deployment Strategy</vt:lpstr>
      <vt:lpstr>Let’s see how it works </vt:lpstr>
      <vt:lpstr>Conclusion </vt:lpstr>
      <vt:lpstr>Future Scope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Narang,Savleen Kaur</dc:creator>
  <cp:lastModifiedBy>Admin</cp:lastModifiedBy>
  <cp:revision>312</cp:revision>
  <dcterms:created xsi:type="dcterms:W3CDTF">2021-03-18T06:35:00Z</dcterms:created>
  <dcterms:modified xsi:type="dcterms:W3CDTF">2024-08-17T09:29:50Z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E9C731E5A1B4480989DAE63BA371BEC8_12</vt:lpwstr>
  </property>
  <property fmtid="{D5CDD505-2E9C-101B-9397-08002B2CF9AE}" pid="3" name="KSOProductBuildVer">
    <vt:lpwstr>1033-12.2.0.17545</vt:lpwstr>
  </property>
</Properties>
</file>